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3" r:id="rId5"/>
    <p:sldId id="262" r:id="rId6"/>
    <p:sldId id="264" r:id="rId7"/>
    <p:sldId id="258" r:id="rId8"/>
    <p:sldId id="265" r:id="rId9"/>
    <p:sldId id="266" r:id="rId10"/>
    <p:sldId id="271" r:id="rId11"/>
    <p:sldId id="270" r:id="rId12"/>
    <p:sldId id="267" r:id="rId13"/>
    <p:sldId id="268" r:id="rId14"/>
    <p:sldId id="269" r:id="rId15"/>
    <p:sldId id="259"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mfortaa Bold" pitchFamily="2" charset="0"/>
      <p:regular r:id="rId21"/>
      <p:bold r:id="rId22"/>
    </p:embeddedFont>
    <p:embeddedFont>
      <p:font typeface="Hagrid Text Heavy" panose="020F0502020204030204" pitchFamily="34" charset="0"/>
      <p:regular r:id="rId23"/>
      <p:bold r:id="rId24"/>
      <p:italic r:id="rId25"/>
      <p:boldItalic r:id="rId26"/>
    </p:embeddedFont>
    <p:embeddedFont>
      <p:font typeface="Michegar" pitchFamily="2" charset="77"/>
      <p:regular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6" autoAdjust="0"/>
  </p:normalViewPr>
  <p:slideViewPr>
    <p:cSldViewPr>
      <p:cViewPr varScale="1">
        <p:scale>
          <a:sx n="72" d="100"/>
          <a:sy n="72" d="100"/>
        </p:scale>
        <p:origin x="7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42.svg"/><Relationship Id="rId21" Type="http://schemas.openxmlformats.org/officeDocument/2006/relationships/image" Target="../media/image60.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grpSp>
        <p:nvGrpSpPr>
          <p:cNvPr id="2" name="Group 2"/>
          <p:cNvGrpSpPr/>
          <p:nvPr/>
        </p:nvGrpSpPr>
        <p:grpSpPr>
          <a:xfrm>
            <a:off x="0" y="8695549"/>
            <a:ext cx="18288000" cy="1591451"/>
            <a:chOff x="0" y="0"/>
            <a:chExt cx="4816593" cy="419148"/>
          </a:xfrm>
        </p:grpSpPr>
        <p:sp>
          <p:nvSpPr>
            <p:cNvPr id="3" name="Freeform 3"/>
            <p:cNvSpPr/>
            <p:nvPr/>
          </p:nvSpPr>
          <p:spPr>
            <a:xfrm>
              <a:off x="0" y="0"/>
              <a:ext cx="4816592" cy="419148"/>
            </a:xfrm>
            <a:custGeom>
              <a:avLst/>
              <a:gdLst/>
              <a:ahLst/>
              <a:cxnLst/>
              <a:rect l="l" t="t" r="r" b="b"/>
              <a:pathLst>
                <a:path w="4816592" h="419148">
                  <a:moveTo>
                    <a:pt x="0" y="0"/>
                  </a:moveTo>
                  <a:lnTo>
                    <a:pt x="4816592" y="0"/>
                  </a:lnTo>
                  <a:lnTo>
                    <a:pt x="4816592" y="419148"/>
                  </a:lnTo>
                  <a:lnTo>
                    <a:pt x="0" y="419148"/>
                  </a:lnTo>
                  <a:close/>
                </a:path>
              </a:pathLst>
            </a:custGeom>
            <a:solidFill>
              <a:srgbClr val="FF9F48"/>
            </a:solidFill>
          </p:spPr>
        </p:sp>
        <p:sp>
          <p:nvSpPr>
            <p:cNvPr id="4" name="TextBox 4"/>
            <p:cNvSpPr txBox="1"/>
            <p:nvPr/>
          </p:nvSpPr>
          <p:spPr>
            <a:xfrm>
              <a:off x="0" y="-38100"/>
              <a:ext cx="4816593" cy="45724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39859" y="4000035"/>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8909" y="4081864"/>
            <a:ext cx="20294714" cy="5022942"/>
          </a:xfrm>
          <a:custGeom>
            <a:avLst/>
            <a:gdLst/>
            <a:ahLst/>
            <a:cxnLst/>
            <a:rect l="l" t="t" r="r" b="b"/>
            <a:pathLst>
              <a:path w="20294714" h="5022942">
                <a:moveTo>
                  <a:pt x="0" y="0"/>
                </a:moveTo>
                <a:lnTo>
                  <a:pt x="20294714" y="0"/>
                </a:lnTo>
                <a:lnTo>
                  <a:pt x="20294714" y="5022942"/>
                </a:lnTo>
                <a:lnTo>
                  <a:pt x="0" y="502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454768">
            <a:off x="4790208" y="6812509"/>
            <a:ext cx="2690325" cy="1980752"/>
          </a:xfrm>
          <a:custGeom>
            <a:avLst/>
            <a:gdLst/>
            <a:ahLst/>
            <a:cxnLst/>
            <a:rect l="l" t="t" r="r" b="b"/>
            <a:pathLst>
              <a:path w="2690325" h="1980752">
                <a:moveTo>
                  <a:pt x="0" y="0"/>
                </a:moveTo>
                <a:lnTo>
                  <a:pt x="2690324" y="0"/>
                </a:lnTo>
                <a:lnTo>
                  <a:pt x="2690324" y="1980751"/>
                </a:lnTo>
                <a:lnTo>
                  <a:pt x="0" y="1980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9182315">
            <a:off x="10614290" y="7036679"/>
            <a:ext cx="2537011" cy="1867874"/>
          </a:xfrm>
          <a:custGeom>
            <a:avLst/>
            <a:gdLst/>
            <a:ahLst/>
            <a:cxnLst/>
            <a:rect l="l" t="t" r="r" b="b"/>
            <a:pathLst>
              <a:path w="2537011" h="1867874">
                <a:moveTo>
                  <a:pt x="0" y="0"/>
                </a:moveTo>
                <a:lnTo>
                  <a:pt x="2537011" y="0"/>
                </a:lnTo>
                <a:lnTo>
                  <a:pt x="2537011" y="1867874"/>
                </a:lnTo>
                <a:lnTo>
                  <a:pt x="0" y="1867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307389" y="51064"/>
            <a:ext cx="14262259" cy="10235936"/>
          </a:xfrm>
          <a:prstGeom prst="rect">
            <a:avLst/>
          </a:prstGeom>
        </p:spPr>
        <p:txBody>
          <a:bodyPr lIns="0" tIns="0" rIns="0" bIns="0" rtlCol="0" anchor="t">
            <a:spAutoFit/>
          </a:bodyPr>
          <a:lstStyle/>
          <a:p>
            <a:pPr algn="ctr">
              <a:lnSpc>
                <a:spcPts val="3294"/>
              </a:lnSpc>
            </a:pPr>
            <a:r>
              <a:rPr lang="en-US" sz="2889" spc="124">
                <a:solidFill>
                  <a:srgbClr val="7C321B"/>
                </a:solidFill>
                <a:latin typeface="Michegar"/>
                <a:ea typeface="Michegar"/>
                <a:cs typeface="Michegar"/>
                <a:sym typeface="Michegar"/>
              </a:rPr>
              <a:t>CLASSEZ DES IMAGES À L'AIDE D'ALGORITHMES DE DEEP LEARNING</a:t>
            </a:r>
          </a:p>
          <a:p>
            <a:pPr algn="ctr">
              <a:lnSpc>
                <a:spcPts val="7766"/>
              </a:lnSpc>
            </a:pPr>
            <a:endParaRPr lang="en-US" sz="2889" spc="124">
              <a:solidFill>
                <a:srgbClr val="7C321B"/>
              </a:solidFill>
              <a:latin typeface="Michegar"/>
              <a:ea typeface="Michegar"/>
              <a:cs typeface="Michegar"/>
              <a:sym typeface="Michegar"/>
            </a:endParaRPr>
          </a:p>
        </p:txBody>
      </p:sp>
      <p:sp>
        <p:nvSpPr>
          <p:cNvPr id="10" name="Freeform 10"/>
          <p:cNvSpPr/>
          <p:nvPr/>
        </p:nvSpPr>
        <p:spPr>
          <a:xfrm>
            <a:off x="6643244" y="2400696"/>
            <a:ext cx="5137371" cy="5796751"/>
          </a:xfrm>
          <a:custGeom>
            <a:avLst/>
            <a:gdLst/>
            <a:ahLst/>
            <a:cxnLst/>
            <a:rect l="l" t="t" r="r" b="b"/>
            <a:pathLst>
              <a:path w="5137371" h="5796751">
                <a:moveTo>
                  <a:pt x="0" y="0"/>
                </a:moveTo>
                <a:lnTo>
                  <a:pt x="5137371" y="0"/>
                </a:lnTo>
                <a:lnTo>
                  <a:pt x="5137371" y="5796752"/>
                </a:lnTo>
                <a:lnTo>
                  <a:pt x="0" y="579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120206" y="4724689"/>
            <a:ext cx="2970584" cy="3573635"/>
          </a:xfrm>
          <a:custGeom>
            <a:avLst/>
            <a:gdLst/>
            <a:ahLst/>
            <a:cxnLst/>
            <a:rect l="l" t="t" r="r" b="b"/>
            <a:pathLst>
              <a:path w="2970584" h="3573635">
                <a:moveTo>
                  <a:pt x="0" y="0"/>
                </a:moveTo>
                <a:lnTo>
                  <a:pt x="2970584" y="0"/>
                </a:lnTo>
                <a:lnTo>
                  <a:pt x="2970584" y="3573635"/>
                </a:lnTo>
                <a:lnTo>
                  <a:pt x="0" y="35736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318566">
            <a:off x="4858887" y="5046475"/>
            <a:ext cx="3250829" cy="3007017"/>
          </a:xfrm>
          <a:custGeom>
            <a:avLst/>
            <a:gdLst/>
            <a:ahLst/>
            <a:cxnLst/>
            <a:rect l="l" t="t" r="r" b="b"/>
            <a:pathLst>
              <a:path w="3250829" h="3007017">
                <a:moveTo>
                  <a:pt x="0" y="0"/>
                </a:moveTo>
                <a:lnTo>
                  <a:pt x="3250829" y="0"/>
                </a:lnTo>
                <a:lnTo>
                  <a:pt x="3250829" y="3007017"/>
                </a:lnTo>
                <a:lnTo>
                  <a:pt x="0" y="30070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3375077" y="8965827"/>
            <a:ext cx="11673705" cy="358775"/>
          </a:xfrm>
          <a:prstGeom prst="rect">
            <a:avLst/>
          </a:prstGeom>
        </p:spPr>
        <p:txBody>
          <a:bodyPr lIns="0" tIns="0" rIns="0" bIns="0" rtlCol="0" anchor="t">
            <a:spAutoFit/>
          </a:bodyPr>
          <a:lstStyle/>
          <a:p>
            <a:pPr marL="0" lvl="0" indent="0" algn="ctr">
              <a:lnSpc>
                <a:spcPts val="2800"/>
              </a:lnSpc>
              <a:spcBef>
                <a:spcPct val="0"/>
              </a:spcBef>
            </a:pPr>
            <a:r>
              <a:rPr lang="en-US" sz="2000" spc="414">
                <a:solidFill>
                  <a:srgbClr val="9E4632"/>
                </a:solidFill>
                <a:latin typeface="Comfortaa Bold"/>
                <a:ea typeface="Comfortaa Bold"/>
                <a:cs typeface="Comfortaa Bold"/>
                <a:sym typeface="Comfortaa Bold"/>
              </a:rPr>
              <a:t>PARCOURT MACHINE LEARNING ENGINEER</a:t>
            </a:r>
          </a:p>
        </p:txBody>
      </p:sp>
      <p:sp>
        <p:nvSpPr>
          <p:cNvPr id="15" name="Freeform 5">
            <a:extLst>
              <a:ext uri="{FF2B5EF4-FFF2-40B4-BE49-F238E27FC236}">
                <a16:creationId xmlns:a16="http://schemas.microsoft.com/office/drawing/2014/main" id="{1F9AFF41-428E-F520-F9FD-3665BA6347E9}"/>
              </a:ext>
            </a:extLst>
          </p:cNvPr>
          <p:cNvSpPr/>
          <p:nvPr/>
        </p:nvSpPr>
        <p:spPr>
          <a:xfrm rot="-2019623">
            <a:off x="-63901" y="1364319"/>
            <a:ext cx="4784491" cy="3672097"/>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14">
              <a:alphaModFix amt="26000"/>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Tunning des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parametres</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C16F7588-6A6B-0CBA-CDF0-EA504CA89872}"/>
              </a:ext>
            </a:extLst>
          </p:cNvPr>
          <p:cNvSpPr txBox="1"/>
          <p:nvPr/>
        </p:nvSpPr>
        <p:spPr>
          <a:xfrm>
            <a:off x="1457499" y="2476500"/>
            <a:ext cx="16525702" cy="1015663"/>
          </a:xfrm>
          <a:prstGeom prst="rect">
            <a:avLst/>
          </a:prstGeom>
          <a:noFill/>
        </p:spPr>
        <p:txBody>
          <a:bodyPr wrap="square" rtlCol="0">
            <a:spAutoFit/>
          </a:bodyPr>
          <a:lstStyle/>
          <a:p>
            <a:r>
              <a:rPr lang="fr-FR" sz="2000" b="1" dirty="0"/>
              <a:t>Objectif</a:t>
            </a:r>
          </a:p>
          <a:p>
            <a:pPr>
              <a:buFont typeface="Arial" panose="020B0604020202020204" pitchFamily="34" charset="0"/>
              <a:buChar char="•"/>
            </a:pPr>
            <a:r>
              <a:rPr lang="fr-FR" sz="2000" dirty="0"/>
              <a:t>Maximiser l'</a:t>
            </a:r>
            <a:r>
              <a:rPr lang="fr-FR" sz="2000" dirty="0" err="1"/>
              <a:t>accuracy</a:t>
            </a:r>
            <a:r>
              <a:rPr lang="fr-FR" sz="2000" dirty="0"/>
              <a:t> de validation (</a:t>
            </a:r>
            <a:r>
              <a:rPr lang="fr-FR" sz="2000" dirty="0" err="1"/>
              <a:t>val_accuracy</a:t>
            </a:r>
            <a:r>
              <a:rPr lang="fr-FR" sz="2000" dirty="0"/>
              <a:t>) en ajustant les hyperparamètres du modèle.</a:t>
            </a:r>
          </a:p>
          <a:p>
            <a:endParaRPr lang="fr-FR" sz="2000" dirty="0"/>
          </a:p>
        </p:txBody>
      </p:sp>
      <p:graphicFrame>
        <p:nvGraphicFramePr>
          <p:cNvPr id="4" name="Tableau 3">
            <a:extLst>
              <a:ext uri="{FF2B5EF4-FFF2-40B4-BE49-F238E27FC236}">
                <a16:creationId xmlns:a16="http://schemas.microsoft.com/office/drawing/2014/main" id="{812D5BCB-7E69-031B-1F1A-567E7CCA9C11}"/>
              </a:ext>
            </a:extLst>
          </p:cNvPr>
          <p:cNvGraphicFramePr>
            <a:graphicFrameLocks noGrp="1"/>
          </p:cNvGraphicFramePr>
          <p:nvPr>
            <p:extLst>
              <p:ext uri="{D42A27DB-BD31-4B8C-83A1-F6EECF244321}">
                <p14:modId xmlns:p14="http://schemas.microsoft.com/office/powerpoint/2010/main" val="1162774218"/>
              </p:ext>
            </p:extLst>
          </p:nvPr>
        </p:nvGraphicFramePr>
        <p:xfrm>
          <a:off x="1676400" y="3923377"/>
          <a:ext cx="5290083" cy="4669918"/>
        </p:xfrm>
        <a:graphic>
          <a:graphicData uri="http://schemas.openxmlformats.org/drawingml/2006/table">
            <a:tbl>
              <a:tblPr/>
              <a:tblGrid>
                <a:gridCol w="587787">
                  <a:extLst>
                    <a:ext uri="{9D8B030D-6E8A-4147-A177-3AD203B41FA5}">
                      <a16:colId xmlns:a16="http://schemas.microsoft.com/office/drawing/2014/main" val="2110347229"/>
                    </a:ext>
                  </a:extLst>
                </a:gridCol>
                <a:gridCol w="587787">
                  <a:extLst>
                    <a:ext uri="{9D8B030D-6E8A-4147-A177-3AD203B41FA5}">
                      <a16:colId xmlns:a16="http://schemas.microsoft.com/office/drawing/2014/main" val="3107649025"/>
                    </a:ext>
                  </a:extLst>
                </a:gridCol>
                <a:gridCol w="587787">
                  <a:extLst>
                    <a:ext uri="{9D8B030D-6E8A-4147-A177-3AD203B41FA5}">
                      <a16:colId xmlns:a16="http://schemas.microsoft.com/office/drawing/2014/main" val="3827549361"/>
                    </a:ext>
                  </a:extLst>
                </a:gridCol>
                <a:gridCol w="587787">
                  <a:extLst>
                    <a:ext uri="{9D8B030D-6E8A-4147-A177-3AD203B41FA5}">
                      <a16:colId xmlns:a16="http://schemas.microsoft.com/office/drawing/2014/main" val="1652491317"/>
                    </a:ext>
                  </a:extLst>
                </a:gridCol>
                <a:gridCol w="587787">
                  <a:extLst>
                    <a:ext uri="{9D8B030D-6E8A-4147-A177-3AD203B41FA5}">
                      <a16:colId xmlns:a16="http://schemas.microsoft.com/office/drawing/2014/main" val="2549122835"/>
                    </a:ext>
                  </a:extLst>
                </a:gridCol>
                <a:gridCol w="587787">
                  <a:extLst>
                    <a:ext uri="{9D8B030D-6E8A-4147-A177-3AD203B41FA5}">
                      <a16:colId xmlns:a16="http://schemas.microsoft.com/office/drawing/2014/main" val="3206954535"/>
                    </a:ext>
                  </a:extLst>
                </a:gridCol>
                <a:gridCol w="587787">
                  <a:extLst>
                    <a:ext uri="{9D8B030D-6E8A-4147-A177-3AD203B41FA5}">
                      <a16:colId xmlns:a16="http://schemas.microsoft.com/office/drawing/2014/main" val="4015923144"/>
                    </a:ext>
                  </a:extLst>
                </a:gridCol>
                <a:gridCol w="587787">
                  <a:extLst>
                    <a:ext uri="{9D8B030D-6E8A-4147-A177-3AD203B41FA5}">
                      <a16:colId xmlns:a16="http://schemas.microsoft.com/office/drawing/2014/main" val="2175189325"/>
                    </a:ext>
                  </a:extLst>
                </a:gridCol>
                <a:gridCol w="587787">
                  <a:extLst>
                    <a:ext uri="{9D8B030D-6E8A-4147-A177-3AD203B41FA5}">
                      <a16:colId xmlns:a16="http://schemas.microsoft.com/office/drawing/2014/main" val="3553920617"/>
                    </a:ext>
                  </a:extLst>
                </a:gridCol>
              </a:tblGrid>
              <a:tr h="411451">
                <a:tc>
                  <a:txBody>
                    <a:bodyPr/>
                    <a:lstStyle/>
                    <a:p>
                      <a:r>
                        <a:rPr lang="fr-FR" sz="1200" b="1"/>
                        <a:t>Trial</a:t>
                      </a:r>
                      <a:endParaRPr lang="fr-FR" sz="1200"/>
                    </a:p>
                  </a:txBody>
                  <a:tcPr marL="58779" marR="58779" marT="29389" marB="29389" anchor="ctr">
                    <a:lnL>
                      <a:noFill/>
                    </a:lnL>
                    <a:lnR>
                      <a:noFill/>
                    </a:lnR>
                    <a:lnT>
                      <a:noFill/>
                    </a:lnT>
                    <a:lnB>
                      <a:noFill/>
                    </a:lnB>
                  </a:tcPr>
                </a:tc>
                <a:tc>
                  <a:txBody>
                    <a:bodyPr/>
                    <a:lstStyle/>
                    <a:p>
                      <a:r>
                        <a:rPr lang="fr-FR" sz="1200" b="1"/>
                        <a:t>conv_1</a:t>
                      </a:r>
                      <a:endParaRPr lang="fr-FR" sz="1200"/>
                    </a:p>
                  </a:txBody>
                  <a:tcPr marL="58779" marR="58779" marT="29389" marB="29389" anchor="ctr">
                    <a:lnL>
                      <a:noFill/>
                    </a:lnL>
                    <a:lnR>
                      <a:noFill/>
                    </a:lnR>
                    <a:lnT>
                      <a:noFill/>
                    </a:lnT>
                    <a:lnB>
                      <a:noFill/>
                    </a:lnB>
                  </a:tcPr>
                </a:tc>
                <a:tc>
                  <a:txBody>
                    <a:bodyPr/>
                    <a:lstStyle/>
                    <a:p>
                      <a:r>
                        <a:rPr lang="fr-FR" sz="1200" b="1"/>
                        <a:t>conv_2</a:t>
                      </a:r>
                      <a:endParaRPr lang="fr-FR" sz="1200"/>
                    </a:p>
                  </a:txBody>
                  <a:tcPr marL="58779" marR="58779" marT="29389" marB="29389" anchor="ctr">
                    <a:lnL>
                      <a:noFill/>
                    </a:lnL>
                    <a:lnR>
                      <a:noFill/>
                    </a:lnR>
                    <a:lnT>
                      <a:noFill/>
                    </a:lnT>
                    <a:lnB>
                      <a:noFill/>
                    </a:lnB>
                  </a:tcPr>
                </a:tc>
                <a:tc>
                  <a:txBody>
                    <a:bodyPr/>
                    <a:lstStyle/>
                    <a:p>
                      <a:r>
                        <a:rPr lang="fr-FR" sz="1200" b="1"/>
                        <a:t>conv_3</a:t>
                      </a:r>
                      <a:endParaRPr lang="fr-FR" sz="1200"/>
                    </a:p>
                  </a:txBody>
                  <a:tcPr marL="58779" marR="58779" marT="29389" marB="29389" anchor="ctr">
                    <a:lnL>
                      <a:noFill/>
                    </a:lnL>
                    <a:lnR>
                      <a:noFill/>
                    </a:lnR>
                    <a:lnT>
                      <a:noFill/>
                    </a:lnT>
                    <a:lnB>
                      <a:noFill/>
                    </a:lnB>
                  </a:tcPr>
                </a:tc>
                <a:tc>
                  <a:txBody>
                    <a:bodyPr/>
                    <a:lstStyle/>
                    <a:p>
                      <a:r>
                        <a:rPr lang="fr-FR" sz="1200" b="1"/>
                        <a:t>dense_units</a:t>
                      </a:r>
                      <a:endParaRPr lang="fr-FR" sz="1200"/>
                    </a:p>
                  </a:txBody>
                  <a:tcPr marL="58779" marR="58779" marT="29389" marB="29389" anchor="ctr">
                    <a:lnL>
                      <a:noFill/>
                    </a:lnL>
                    <a:lnR>
                      <a:noFill/>
                    </a:lnR>
                    <a:lnT>
                      <a:noFill/>
                    </a:lnT>
                    <a:lnB>
                      <a:noFill/>
                    </a:lnB>
                  </a:tcPr>
                </a:tc>
                <a:tc>
                  <a:txBody>
                    <a:bodyPr/>
                    <a:lstStyle/>
                    <a:p>
                      <a:r>
                        <a:rPr lang="fr-FR" sz="1200" b="1"/>
                        <a:t>dropout</a:t>
                      </a:r>
                      <a:endParaRPr lang="fr-FR" sz="1200"/>
                    </a:p>
                  </a:txBody>
                  <a:tcPr marL="58779" marR="58779" marT="29389" marB="29389" anchor="ctr">
                    <a:lnL>
                      <a:noFill/>
                    </a:lnL>
                    <a:lnR>
                      <a:noFill/>
                    </a:lnR>
                    <a:lnT>
                      <a:noFill/>
                    </a:lnT>
                    <a:lnB>
                      <a:noFill/>
                    </a:lnB>
                  </a:tcPr>
                </a:tc>
                <a:tc>
                  <a:txBody>
                    <a:bodyPr/>
                    <a:lstStyle/>
                    <a:p>
                      <a:r>
                        <a:rPr lang="fr-FR" sz="1200" b="1"/>
                        <a:t>optimizer</a:t>
                      </a:r>
                      <a:endParaRPr lang="fr-FR" sz="1200"/>
                    </a:p>
                  </a:txBody>
                  <a:tcPr marL="58779" marR="58779" marT="29389" marB="29389" anchor="ctr">
                    <a:lnL>
                      <a:noFill/>
                    </a:lnL>
                    <a:lnR>
                      <a:noFill/>
                    </a:lnR>
                    <a:lnT>
                      <a:noFill/>
                    </a:lnT>
                    <a:lnB>
                      <a:noFill/>
                    </a:lnB>
                  </a:tcPr>
                </a:tc>
                <a:tc>
                  <a:txBody>
                    <a:bodyPr/>
                    <a:lstStyle/>
                    <a:p>
                      <a:r>
                        <a:rPr lang="fr-FR" sz="1200" b="1"/>
                        <a:t>learning_rate</a:t>
                      </a:r>
                      <a:endParaRPr lang="fr-FR" sz="1200"/>
                    </a:p>
                  </a:txBody>
                  <a:tcPr marL="58779" marR="58779" marT="29389" marB="29389" anchor="ctr">
                    <a:lnL>
                      <a:noFill/>
                    </a:lnL>
                    <a:lnR>
                      <a:noFill/>
                    </a:lnR>
                    <a:lnT>
                      <a:noFill/>
                    </a:lnT>
                    <a:lnB>
                      <a:noFill/>
                    </a:lnB>
                  </a:tcPr>
                </a:tc>
                <a:tc>
                  <a:txBody>
                    <a:bodyPr/>
                    <a:lstStyle/>
                    <a:p>
                      <a:r>
                        <a:rPr lang="fr-FR" sz="1200" b="1"/>
                        <a:t>Score</a:t>
                      </a:r>
                      <a:endParaRPr lang="fr-FR" sz="1200"/>
                    </a:p>
                  </a:txBody>
                  <a:tcPr marL="58779" marR="58779" marT="29389" marB="29389" anchor="ctr">
                    <a:lnL>
                      <a:noFill/>
                    </a:lnL>
                    <a:lnR>
                      <a:noFill/>
                    </a:lnR>
                    <a:lnT>
                      <a:noFill/>
                    </a:lnT>
                    <a:lnB>
                      <a:noFill/>
                    </a:lnB>
                  </a:tcPr>
                </a:tc>
                <a:extLst>
                  <a:ext uri="{0D108BD9-81ED-4DB2-BD59-A6C34878D82A}">
                    <a16:rowId xmlns:a16="http://schemas.microsoft.com/office/drawing/2014/main" val="2987281294"/>
                  </a:ext>
                </a:extLst>
              </a:tr>
              <a:tr h="411451">
                <a:tc>
                  <a:txBody>
                    <a:bodyPr/>
                    <a:lstStyle/>
                    <a:p>
                      <a:r>
                        <a:rPr lang="fr-FR" sz="1200"/>
                        <a:t>18</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0.1</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0.00015796</a:t>
                      </a:r>
                    </a:p>
                  </a:txBody>
                  <a:tcPr marL="58779" marR="58779" marT="29389" marB="29389" anchor="ctr">
                    <a:lnL>
                      <a:noFill/>
                    </a:lnL>
                    <a:lnR>
                      <a:noFill/>
                    </a:lnR>
                    <a:lnT>
                      <a:noFill/>
                    </a:lnT>
                    <a:lnB>
                      <a:noFill/>
                    </a:lnB>
                  </a:tcPr>
                </a:tc>
                <a:tc>
                  <a:txBody>
                    <a:bodyPr/>
                    <a:lstStyle/>
                    <a:p>
                      <a:r>
                        <a:rPr lang="fr-FR" sz="1200"/>
                        <a:t>0.60</a:t>
                      </a:r>
                    </a:p>
                  </a:txBody>
                  <a:tcPr marL="58779" marR="58779" marT="29389" marB="29389" anchor="ctr">
                    <a:lnL>
                      <a:noFill/>
                    </a:lnL>
                    <a:lnR>
                      <a:noFill/>
                    </a:lnR>
                    <a:lnT>
                      <a:noFill/>
                    </a:lnT>
                    <a:lnB>
                      <a:noFill/>
                    </a:lnB>
                  </a:tcPr>
                </a:tc>
                <a:extLst>
                  <a:ext uri="{0D108BD9-81ED-4DB2-BD59-A6C34878D82A}">
                    <a16:rowId xmlns:a16="http://schemas.microsoft.com/office/drawing/2014/main" val="684048566"/>
                  </a:ext>
                </a:extLst>
              </a:tr>
              <a:tr h="411451">
                <a:tc>
                  <a:txBody>
                    <a:bodyPr/>
                    <a:lstStyle/>
                    <a:p>
                      <a:r>
                        <a:rPr lang="fr-FR" sz="1200"/>
                        <a:t>19</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0.0</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0.00026593</a:t>
                      </a:r>
                    </a:p>
                  </a:txBody>
                  <a:tcPr marL="58779" marR="58779" marT="29389" marB="29389" anchor="ctr">
                    <a:lnL>
                      <a:noFill/>
                    </a:lnL>
                    <a:lnR>
                      <a:noFill/>
                    </a:lnR>
                    <a:lnT>
                      <a:noFill/>
                    </a:lnT>
                    <a:lnB>
                      <a:noFill/>
                    </a:lnB>
                  </a:tcPr>
                </a:tc>
                <a:tc>
                  <a:txBody>
                    <a:bodyPr/>
                    <a:lstStyle/>
                    <a:p>
                      <a:r>
                        <a:rPr lang="fr-FR" sz="1200"/>
                        <a:t>0.60</a:t>
                      </a:r>
                    </a:p>
                  </a:txBody>
                  <a:tcPr marL="58779" marR="58779" marT="29389" marB="29389" anchor="ctr">
                    <a:lnL>
                      <a:noFill/>
                    </a:lnL>
                    <a:lnR>
                      <a:noFill/>
                    </a:lnR>
                    <a:lnT>
                      <a:noFill/>
                    </a:lnT>
                    <a:lnB>
                      <a:noFill/>
                    </a:lnB>
                  </a:tcPr>
                </a:tc>
                <a:extLst>
                  <a:ext uri="{0D108BD9-81ED-4DB2-BD59-A6C34878D82A}">
                    <a16:rowId xmlns:a16="http://schemas.microsoft.com/office/drawing/2014/main" val="3639640772"/>
                  </a:ext>
                </a:extLst>
              </a:tr>
              <a:tr h="411451">
                <a:tc>
                  <a:txBody>
                    <a:bodyPr/>
                    <a:lstStyle/>
                    <a:p>
                      <a:r>
                        <a:rPr lang="fr-FR" sz="1200"/>
                        <a:t>13</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dirty="0"/>
                        <a:t>0.0</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0.00011691</a:t>
                      </a:r>
                    </a:p>
                  </a:txBody>
                  <a:tcPr marL="58779" marR="58779" marT="29389" marB="29389" anchor="ctr">
                    <a:lnL>
                      <a:noFill/>
                    </a:lnL>
                    <a:lnR>
                      <a:noFill/>
                    </a:lnR>
                    <a:lnT>
                      <a:noFill/>
                    </a:lnT>
                    <a:lnB>
                      <a:noFill/>
                    </a:lnB>
                  </a:tcPr>
                </a:tc>
                <a:tc>
                  <a:txBody>
                    <a:bodyPr/>
                    <a:lstStyle/>
                    <a:p>
                      <a:r>
                        <a:rPr lang="fr-FR" sz="1200"/>
                        <a:t>0.56</a:t>
                      </a:r>
                    </a:p>
                  </a:txBody>
                  <a:tcPr marL="58779" marR="58779" marT="29389" marB="29389" anchor="ctr">
                    <a:lnL>
                      <a:noFill/>
                    </a:lnL>
                    <a:lnR>
                      <a:noFill/>
                    </a:lnR>
                    <a:lnT>
                      <a:noFill/>
                    </a:lnT>
                    <a:lnB>
                      <a:noFill/>
                    </a:lnB>
                  </a:tcPr>
                </a:tc>
                <a:extLst>
                  <a:ext uri="{0D108BD9-81ED-4DB2-BD59-A6C34878D82A}">
                    <a16:rowId xmlns:a16="http://schemas.microsoft.com/office/drawing/2014/main" val="794756728"/>
                  </a:ext>
                </a:extLst>
              </a:tr>
              <a:tr h="411451">
                <a:tc>
                  <a:txBody>
                    <a:bodyPr/>
                    <a:lstStyle/>
                    <a:p>
                      <a:r>
                        <a:rPr lang="fr-FR" sz="1200"/>
                        <a:t>09</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dirty="0"/>
                        <a:t>0.4</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0.00064373</a:t>
                      </a:r>
                    </a:p>
                  </a:txBody>
                  <a:tcPr marL="58779" marR="58779" marT="29389" marB="29389" anchor="ctr">
                    <a:lnL>
                      <a:noFill/>
                    </a:lnL>
                    <a:lnR>
                      <a:noFill/>
                    </a:lnR>
                    <a:lnT>
                      <a:noFill/>
                    </a:lnT>
                    <a:lnB>
                      <a:noFill/>
                    </a:lnB>
                  </a:tcPr>
                </a:tc>
                <a:tc>
                  <a:txBody>
                    <a:bodyPr/>
                    <a:lstStyle/>
                    <a:p>
                      <a:r>
                        <a:rPr lang="fr-FR" sz="1200"/>
                        <a:t>0.56</a:t>
                      </a:r>
                    </a:p>
                  </a:txBody>
                  <a:tcPr marL="58779" marR="58779" marT="29389" marB="29389" anchor="ctr">
                    <a:lnL>
                      <a:noFill/>
                    </a:lnL>
                    <a:lnR>
                      <a:noFill/>
                    </a:lnR>
                    <a:lnT>
                      <a:noFill/>
                    </a:lnT>
                    <a:lnB>
                      <a:noFill/>
                    </a:lnB>
                  </a:tcPr>
                </a:tc>
                <a:extLst>
                  <a:ext uri="{0D108BD9-81ED-4DB2-BD59-A6C34878D82A}">
                    <a16:rowId xmlns:a16="http://schemas.microsoft.com/office/drawing/2014/main" val="4221896781"/>
                  </a:ext>
                </a:extLst>
              </a:tr>
              <a:tr h="411451">
                <a:tc>
                  <a:txBody>
                    <a:bodyPr/>
                    <a:lstStyle/>
                    <a:p>
                      <a:r>
                        <a:rPr lang="fr-FR" sz="1200"/>
                        <a:t>07</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dirty="0"/>
                        <a:t>0.1</a:t>
                      </a:r>
                    </a:p>
                  </a:txBody>
                  <a:tcPr marL="58779" marR="58779" marT="29389" marB="29389" anchor="ctr">
                    <a:lnL>
                      <a:noFill/>
                    </a:lnL>
                    <a:lnR>
                      <a:noFill/>
                    </a:lnR>
                    <a:lnT>
                      <a:noFill/>
                    </a:lnT>
                    <a:lnB>
                      <a:noFill/>
                    </a:lnB>
                  </a:tcPr>
                </a:tc>
                <a:tc>
                  <a:txBody>
                    <a:bodyPr/>
                    <a:lstStyle/>
                    <a:p>
                      <a:r>
                        <a:rPr lang="fr-FR" sz="1200"/>
                        <a:t>Adam</a:t>
                      </a:r>
                    </a:p>
                  </a:txBody>
                  <a:tcPr marL="58779" marR="58779" marT="29389" marB="29389" anchor="ctr">
                    <a:lnL>
                      <a:noFill/>
                    </a:lnL>
                    <a:lnR>
                      <a:noFill/>
                    </a:lnR>
                    <a:lnT>
                      <a:noFill/>
                    </a:lnT>
                    <a:lnB>
                      <a:noFill/>
                    </a:lnB>
                  </a:tcPr>
                </a:tc>
                <a:tc>
                  <a:txBody>
                    <a:bodyPr/>
                    <a:lstStyle/>
                    <a:p>
                      <a:r>
                        <a:rPr lang="fr-FR" sz="1200"/>
                        <a:t>0.00034554</a:t>
                      </a:r>
                    </a:p>
                  </a:txBody>
                  <a:tcPr marL="58779" marR="58779" marT="29389" marB="29389" anchor="ctr">
                    <a:lnL>
                      <a:noFill/>
                    </a:lnL>
                    <a:lnR>
                      <a:noFill/>
                    </a:lnR>
                    <a:lnT>
                      <a:noFill/>
                    </a:lnT>
                    <a:lnB>
                      <a:noFill/>
                    </a:lnB>
                  </a:tcPr>
                </a:tc>
                <a:tc>
                  <a:txBody>
                    <a:bodyPr/>
                    <a:lstStyle/>
                    <a:p>
                      <a:r>
                        <a:rPr lang="fr-FR" sz="1200"/>
                        <a:t>0.52</a:t>
                      </a:r>
                    </a:p>
                  </a:txBody>
                  <a:tcPr marL="58779" marR="58779" marT="29389" marB="29389" anchor="ctr">
                    <a:lnL>
                      <a:noFill/>
                    </a:lnL>
                    <a:lnR>
                      <a:noFill/>
                    </a:lnR>
                    <a:lnT>
                      <a:noFill/>
                    </a:lnT>
                    <a:lnB>
                      <a:noFill/>
                    </a:lnB>
                  </a:tcPr>
                </a:tc>
                <a:extLst>
                  <a:ext uri="{0D108BD9-81ED-4DB2-BD59-A6C34878D82A}">
                    <a16:rowId xmlns:a16="http://schemas.microsoft.com/office/drawing/2014/main" val="1628170536"/>
                  </a:ext>
                </a:extLst>
              </a:tr>
              <a:tr h="411451">
                <a:tc>
                  <a:txBody>
                    <a:bodyPr/>
                    <a:lstStyle/>
                    <a:p>
                      <a:r>
                        <a:rPr lang="fr-FR" sz="1200"/>
                        <a:t>06</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96</a:t>
                      </a:r>
                    </a:p>
                  </a:txBody>
                  <a:tcPr marL="58779" marR="58779" marT="29389" marB="29389" anchor="ctr">
                    <a:lnL>
                      <a:noFill/>
                    </a:lnL>
                    <a:lnR>
                      <a:noFill/>
                    </a:lnR>
                    <a:lnT>
                      <a:noFill/>
                    </a:lnT>
                    <a:lnB>
                      <a:noFill/>
                    </a:lnB>
                  </a:tcPr>
                </a:tc>
                <a:tc>
                  <a:txBody>
                    <a:bodyPr/>
                    <a:lstStyle/>
                    <a:p>
                      <a:r>
                        <a:rPr lang="fr-FR" sz="1200"/>
                        <a:t>0.0</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0.00674960</a:t>
                      </a:r>
                    </a:p>
                  </a:txBody>
                  <a:tcPr marL="58779" marR="58779" marT="29389" marB="29389" anchor="ctr">
                    <a:lnL>
                      <a:noFill/>
                    </a:lnL>
                    <a:lnR>
                      <a:noFill/>
                    </a:lnR>
                    <a:lnT>
                      <a:noFill/>
                    </a:lnT>
                    <a:lnB>
                      <a:noFill/>
                    </a:lnB>
                  </a:tcPr>
                </a:tc>
                <a:tc>
                  <a:txBody>
                    <a:bodyPr/>
                    <a:lstStyle/>
                    <a:p>
                      <a:r>
                        <a:rPr lang="fr-FR" sz="1200"/>
                        <a:t>0.52</a:t>
                      </a:r>
                    </a:p>
                  </a:txBody>
                  <a:tcPr marL="58779" marR="58779" marT="29389" marB="29389" anchor="ctr">
                    <a:lnL>
                      <a:noFill/>
                    </a:lnL>
                    <a:lnR>
                      <a:noFill/>
                    </a:lnR>
                    <a:lnT>
                      <a:noFill/>
                    </a:lnT>
                    <a:lnB>
                      <a:noFill/>
                    </a:lnB>
                  </a:tcPr>
                </a:tc>
                <a:extLst>
                  <a:ext uri="{0D108BD9-81ED-4DB2-BD59-A6C34878D82A}">
                    <a16:rowId xmlns:a16="http://schemas.microsoft.com/office/drawing/2014/main" val="288722946"/>
                  </a:ext>
                </a:extLst>
              </a:tr>
              <a:tr h="411451">
                <a:tc>
                  <a:txBody>
                    <a:bodyPr/>
                    <a:lstStyle/>
                    <a:p>
                      <a:r>
                        <a:rPr lang="fr-FR" sz="1200"/>
                        <a:t>05</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96</a:t>
                      </a:r>
                    </a:p>
                  </a:txBody>
                  <a:tcPr marL="58779" marR="58779" marT="29389" marB="29389" anchor="ctr">
                    <a:lnL>
                      <a:noFill/>
                    </a:lnL>
                    <a:lnR>
                      <a:noFill/>
                    </a:lnR>
                    <a:lnT>
                      <a:noFill/>
                    </a:lnT>
                    <a:lnB>
                      <a:noFill/>
                    </a:lnB>
                  </a:tcPr>
                </a:tc>
                <a:tc>
                  <a:txBody>
                    <a:bodyPr/>
                    <a:lstStyle/>
                    <a:p>
                      <a:r>
                        <a:rPr lang="fr-FR" sz="1200" dirty="0"/>
                        <a:t>0.2</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0.00806253</a:t>
                      </a:r>
                    </a:p>
                  </a:txBody>
                  <a:tcPr marL="58779" marR="58779" marT="29389" marB="29389" anchor="ctr">
                    <a:lnL>
                      <a:noFill/>
                    </a:lnL>
                    <a:lnR>
                      <a:noFill/>
                    </a:lnR>
                    <a:lnT>
                      <a:noFill/>
                    </a:lnT>
                    <a:lnB>
                      <a:noFill/>
                    </a:lnB>
                  </a:tcPr>
                </a:tc>
                <a:tc>
                  <a:txBody>
                    <a:bodyPr/>
                    <a:lstStyle/>
                    <a:p>
                      <a:r>
                        <a:rPr lang="fr-FR" sz="1200"/>
                        <a:t>0.50</a:t>
                      </a:r>
                    </a:p>
                  </a:txBody>
                  <a:tcPr marL="58779" marR="58779" marT="29389" marB="29389" anchor="ctr">
                    <a:lnL>
                      <a:noFill/>
                    </a:lnL>
                    <a:lnR>
                      <a:noFill/>
                    </a:lnR>
                    <a:lnT>
                      <a:noFill/>
                    </a:lnT>
                    <a:lnB>
                      <a:noFill/>
                    </a:lnB>
                  </a:tcPr>
                </a:tc>
                <a:extLst>
                  <a:ext uri="{0D108BD9-81ED-4DB2-BD59-A6C34878D82A}">
                    <a16:rowId xmlns:a16="http://schemas.microsoft.com/office/drawing/2014/main" val="2317962345"/>
                  </a:ext>
                </a:extLst>
              </a:tr>
              <a:tr h="411451">
                <a:tc>
                  <a:txBody>
                    <a:bodyPr/>
                    <a:lstStyle/>
                    <a:p>
                      <a:r>
                        <a:rPr lang="fr-FR" sz="1200"/>
                        <a:t>14</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256</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0.1</a:t>
                      </a:r>
                    </a:p>
                  </a:txBody>
                  <a:tcPr marL="58779" marR="58779" marT="29389" marB="29389" anchor="ctr">
                    <a:lnL>
                      <a:noFill/>
                    </a:lnL>
                    <a:lnR>
                      <a:noFill/>
                    </a:lnR>
                    <a:lnT>
                      <a:noFill/>
                    </a:lnT>
                    <a:lnB>
                      <a:noFill/>
                    </a:lnB>
                  </a:tcPr>
                </a:tc>
                <a:tc>
                  <a:txBody>
                    <a:bodyPr/>
                    <a:lstStyle/>
                    <a:p>
                      <a:r>
                        <a:rPr lang="fr-FR" sz="1200"/>
                        <a:t>RMSprop</a:t>
                      </a:r>
                    </a:p>
                  </a:txBody>
                  <a:tcPr marL="58779" marR="58779" marT="29389" marB="29389" anchor="ctr">
                    <a:lnL>
                      <a:noFill/>
                    </a:lnL>
                    <a:lnR>
                      <a:noFill/>
                    </a:lnR>
                    <a:lnT>
                      <a:noFill/>
                    </a:lnT>
                    <a:lnB>
                      <a:noFill/>
                    </a:lnB>
                  </a:tcPr>
                </a:tc>
                <a:tc>
                  <a:txBody>
                    <a:bodyPr/>
                    <a:lstStyle/>
                    <a:p>
                      <a:r>
                        <a:rPr lang="fr-FR" sz="1200"/>
                        <a:t>0.00208653</a:t>
                      </a:r>
                    </a:p>
                  </a:txBody>
                  <a:tcPr marL="58779" marR="58779" marT="29389" marB="29389" anchor="ctr">
                    <a:lnL>
                      <a:noFill/>
                    </a:lnL>
                    <a:lnR>
                      <a:noFill/>
                    </a:lnR>
                    <a:lnT>
                      <a:noFill/>
                    </a:lnT>
                    <a:lnB>
                      <a:noFill/>
                    </a:lnB>
                  </a:tcPr>
                </a:tc>
                <a:tc>
                  <a:txBody>
                    <a:bodyPr/>
                    <a:lstStyle/>
                    <a:p>
                      <a:r>
                        <a:rPr lang="fr-FR" sz="1200"/>
                        <a:t>0.48</a:t>
                      </a:r>
                    </a:p>
                  </a:txBody>
                  <a:tcPr marL="58779" marR="58779" marT="29389" marB="29389" anchor="ctr">
                    <a:lnL>
                      <a:noFill/>
                    </a:lnL>
                    <a:lnR>
                      <a:noFill/>
                    </a:lnR>
                    <a:lnT>
                      <a:noFill/>
                    </a:lnT>
                    <a:lnB>
                      <a:noFill/>
                    </a:lnB>
                  </a:tcPr>
                </a:tc>
                <a:extLst>
                  <a:ext uri="{0D108BD9-81ED-4DB2-BD59-A6C34878D82A}">
                    <a16:rowId xmlns:a16="http://schemas.microsoft.com/office/drawing/2014/main" val="1047970271"/>
                  </a:ext>
                </a:extLst>
              </a:tr>
              <a:tr h="411451">
                <a:tc>
                  <a:txBody>
                    <a:bodyPr/>
                    <a:lstStyle/>
                    <a:p>
                      <a:r>
                        <a:rPr lang="fr-FR" sz="1200"/>
                        <a:t>10</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0.2</a:t>
                      </a:r>
                    </a:p>
                  </a:txBody>
                  <a:tcPr marL="58779" marR="58779" marT="29389" marB="29389" anchor="ctr">
                    <a:lnL>
                      <a:noFill/>
                    </a:lnL>
                    <a:lnR>
                      <a:noFill/>
                    </a:lnR>
                    <a:lnT>
                      <a:noFill/>
                    </a:lnT>
                    <a:lnB>
                      <a:noFill/>
                    </a:lnB>
                  </a:tcPr>
                </a:tc>
                <a:tc>
                  <a:txBody>
                    <a:bodyPr/>
                    <a:lstStyle/>
                    <a:p>
                      <a:r>
                        <a:rPr lang="fr-FR" sz="1200"/>
                        <a:t>Adam</a:t>
                      </a:r>
                    </a:p>
                  </a:txBody>
                  <a:tcPr marL="58779" marR="58779" marT="29389" marB="29389" anchor="ctr">
                    <a:lnL>
                      <a:noFill/>
                    </a:lnL>
                    <a:lnR>
                      <a:noFill/>
                    </a:lnR>
                    <a:lnT>
                      <a:noFill/>
                    </a:lnT>
                    <a:lnB>
                      <a:noFill/>
                    </a:lnB>
                  </a:tcPr>
                </a:tc>
                <a:tc>
                  <a:txBody>
                    <a:bodyPr/>
                    <a:lstStyle/>
                    <a:p>
                      <a:r>
                        <a:rPr lang="fr-FR" sz="1200"/>
                        <a:t>0.00118092</a:t>
                      </a:r>
                    </a:p>
                  </a:txBody>
                  <a:tcPr marL="58779" marR="58779" marT="29389" marB="29389" anchor="ctr">
                    <a:lnL>
                      <a:noFill/>
                    </a:lnL>
                    <a:lnR>
                      <a:noFill/>
                    </a:lnR>
                    <a:lnT>
                      <a:noFill/>
                    </a:lnT>
                    <a:lnB>
                      <a:noFill/>
                    </a:lnB>
                  </a:tcPr>
                </a:tc>
                <a:tc>
                  <a:txBody>
                    <a:bodyPr/>
                    <a:lstStyle/>
                    <a:p>
                      <a:r>
                        <a:rPr lang="fr-FR" sz="1200"/>
                        <a:t>0.48</a:t>
                      </a:r>
                    </a:p>
                  </a:txBody>
                  <a:tcPr marL="58779" marR="58779" marT="29389" marB="29389" anchor="ctr">
                    <a:lnL>
                      <a:noFill/>
                    </a:lnL>
                    <a:lnR>
                      <a:noFill/>
                    </a:lnR>
                    <a:lnT>
                      <a:noFill/>
                    </a:lnT>
                    <a:lnB>
                      <a:noFill/>
                    </a:lnB>
                  </a:tcPr>
                </a:tc>
                <a:extLst>
                  <a:ext uri="{0D108BD9-81ED-4DB2-BD59-A6C34878D82A}">
                    <a16:rowId xmlns:a16="http://schemas.microsoft.com/office/drawing/2014/main" val="1223272727"/>
                  </a:ext>
                </a:extLst>
              </a:tr>
              <a:tr h="411451">
                <a:tc>
                  <a:txBody>
                    <a:bodyPr/>
                    <a:lstStyle/>
                    <a:p>
                      <a:r>
                        <a:rPr lang="fr-FR" sz="1200"/>
                        <a:t>16</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64</a:t>
                      </a:r>
                    </a:p>
                  </a:txBody>
                  <a:tcPr marL="58779" marR="58779" marT="29389" marB="29389" anchor="ctr">
                    <a:lnL>
                      <a:noFill/>
                    </a:lnL>
                    <a:lnR>
                      <a:noFill/>
                    </a:lnR>
                    <a:lnT>
                      <a:noFill/>
                    </a:lnT>
                    <a:lnB>
                      <a:noFill/>
                    </a:lnB>
                  </a:tcPr>
                </a:tc>
                <a:tc>
                  <a:txBody>
                    <a:bodyPr/>
                    <a:lstStyle/>
                    <a:p>
                      <a:r>
                        <a:rPr lang="fr-FR" sz="1200"/>
                        <a:t>128</a:t>
                      </a:r>
                    </a:p>
                  </a:txBody>
                  <a:tcPr marL="58779" marR="58779" marT="29389" marB="29389" anchor="ctr">
                    <a:lnL>
                      <a:noFill/>
                    </a:lnL>
                    <a:lnR>
                      <a:noFill/>
                    </a:lnR>
                    <a:lnT>
                      <a:noFill/>
                    </a:lnT>
                    <a:lnB>
                      <a:noFill/>
                    </a:lnB>
                  </a:tcPr>
                </a:tc>
                <a:tc>
                  <a:txBody>
                    <a:bodyPr/>
                    <a:lstStyle/>
                    <a:p>
                      <a:r>
                        <a:rPr lang="fr-FR" sz="1200"/>
                        <a:t>32</a:t>
                      </a:r>
                    </a:p>
                  </a:txBody>
                  <a:tcPr marL="58779" marR="58779" marT="29389" marB="29389" anchor="ctr">
                    <a:lnL>
                      <a:noFill/>
                    </a:lnL>
                    <a:lnR>
                      <a:noFill/>
                    </a:lnR>
                    <a:lnT>
                      <a:noFill/>
                    </a:lnT>
                    <a:lnB>
                      <a:noFill/>
                    </a:lnB>
                  </a:tcPr>
                </a:tc>
                <a:tc>
                  <a:txBody>
                    <a:bodyPr/>
                    <a:lstStyle/>
                    <a:p>
                      <a:r>
                        <a:rPr lang="fr-FR" sz="1200"/>
                        <a:t>0.0</a:t>
                      </a:r>
                    </a:p>
                  </a:txBody>
                  <a:tcPr marL="58779" marR="58779" marT="29389" marB="29389" anchor="ctr">
                    <a:lnL>
                      <a:noFill/>
                    </a:lnL>
                    <a:lnR>
                      <a:noFill/>
                    </a:lnR>
                    <a:lnT>
                      <a:noFill/>
                    </a:lnT>
                    <a:lnB>
                      <a:noFill/>
                    </a:lnB>
                  </a:tcPr>
                </a:tc>
                <a:tc>
                  <a:txBody>
                    <a:bodyPr/>
                    <a:lstStyle/>
                    <a:p>
                      <a:r>
                        <a:rPr lang="fr-FR" sz="1200"/>
                        <a:t>Adam</a:t>
                      </a:r>
                    </a:p>
                  </a:txBody>
                  <a:tcPr marL="58779" marR="58779" marT="29389" marB="29389" anchor="ctr">
                    <a:lnL>
                      <a:noFill/>
                    </a:lnL>
                    <a:lnR>
                      <a:noFill/>
                    </a:lnR>
                    <a:lnT>
                      <a:noFill/>
                    </a:lnT>
                    <a:lnB>
                      <a:noFill/>
                    </a:lnB>
                  </a:tcPr>
                </a:tc>
                <a:tc>
                  <a:txBody>
                    <a:bodyPr/>
                    <a:lstStyle/>
                    <a:p>
                      <a:r>
                        <a:rPr lang="fr-FR" sz="1200"/>
                        <a:t>0.00498174</a:t>
                      </a:r>
                    </a:p>
                  </a:txBody>
                  <a:tcPr marL="58779" marR="58779" marT="29389" marB="29389" anchor="ctr">
                    <a:lnL>
                      <a:noFill/>
                    </a:lnL>
                    <a:lnR>
                      <a:noFill/>
                    </a:lnR>
                    <a:lnT>
                      <a:noFill/>
                    </a:lnT>
                    <a:lnB>
                      <a:noFill/>
                    </a:lnB>
                  </a:tcPr>
                </a:tc>
                <a:tc>
                  <a:txBody>
                    <a:bodyPr/>
                    <a:lstStyle/>
                    <a:p>
                      <a:r>
                        <a:rPr lang="fr-FR" sz="1200" dirty="0"/>
                        <a:t>0.48</a:t>
                      </a:r>
                    </a:p>
                  </a:txBody>
                  <a:tcPr marL="58779" marR="58779" marT="29389" marB="29389" anchor="ctr">
                    <a:lnL>
                      <a:noFill/>
                    </a:lnL>
                    <a:lnR>
                      <a:noFill/>
                    </a:lnR>
                    <a:lnT>
                      <a:noFill/>
                    </a:lnT>
                    <a:lnB>
                      <a:noFill/>
                    </a:lnB>
                  </a:tcPr>
                </a:tc>
                <a:extLst>
                  <a:ext uri="{0D108BD9-81ED-4DB2-BD59-A6C34878D82A}">
                    <a16:rowId xmlns:a16="http://schemas.microsoft.com/office/drawing/2014/main" val="3767874577"/>
                  </a:ext>
                </a:extLst>
              </a:tr>
            </a:tbl>
          </a:graphicData>
        </a:graphic>
      </p:graphicFrame>
      <p:sp>
        <p:nvSpPr>
          <p:cNvPr id="5" name="Rectangle 1">
            <a:extLst>
              <a:ext uri="{FF2B5EF4-FFF2-40B4-BE49-F238E27FC236}">
                <a16:creationId xmlns:a16="http://schemas.microsoft.com/office/drawing/2014/main" id="{8F35CB42-6EE6-1673-2A4C-BFA3F40B05C0}"/>
              </a:ext>
            </a:extLst>
          </p:cNvPr>
          <p:cNvSpPr>
            <a:spLocks noChangeArrowheads="1"/>
          </p:cNvSpPr>
          <p:nvPr/>
        </p:nvSpPr>
        <p:spPr bwMode="auto">
          <a:xfrm>
            <a:off x="9448800" y="34671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1749D6CA-B999-66D6-3C14-EB14AC0D007E}"/>
              </a:ext>
            </a:extLst>
          </p:cNvPr>
          <p:cNvSpPr txBox="1"/>
          <p:nvPr/>
        </p:nvSpPr>
        <p:spPr>
          <a:xfrm>
            <a:off x="7239000" y="6057900"/>
            <a:ext cx="3810000" cy="2862322"/>
          </a:xfrm>
          <a:prstGeom prst="rect">
            <a:avLst/>
          </a:prstGeom>
          <a:noFill/>
        </p:spPr>
        <p:txBody>
          <a:bodyPr wrap="square" rtlCol="0">
            <a:spAutoFit/>
          </a:bodyPr>
          <a:lstStyle/>
          <a:p>
            <a:r>
              <a:rPr lang="fr-FR" sz="1800" b="1" dirty="0"/>
              <a:t>Meilleurs Hyperparamètres Trouvés</a:t>
            </a:r>
          </a:p>
          <a:p>
            <a:pPr>
              <a:buFont typeface="Arial" panose="020B0604020202020204" pitchFamily="34" charset="0"/>
              <a:buChar char="•"/>
            </a:pPr>
            <a:r>
              <a:rPr lang="fr-FR" sz="1800" b="1" dirty="0"/>
              <a:t>conv_1_filters</a:t>
            </a:r>
            <a:r>
              <a:rPr lang="fr-FR" sz="1800" dirty="0"/>
              <a:t>: 64</a:t>
            </a:r>
          </a:p>
          <a:p>
            <a:pPr>
              <a:buFont typeface="Arial" panose="020B0604020202020204" pitchFamily="34" charset="0"/>
              <a:buChar char="•"/>
            </a:pPr>
            <a:r>
              <a:rPr lang="fr-FR" sz="1800" b="1" dirty="0"/>
              <a:t>conv_2_filters</a:t>
            </a:r>
            <a:r>
              <a:rPr lang="fr-FR" sz="1800" dirty="0"/>
              <a:t>: 64</a:t>
            </a:r>
          </a:p>
          <a:p>
            <a:pPr>
              <a:buFont typeface="Arial" panose="020B0604020202020204" pitchFamily="34" charset="0"/>
              <a:buChar char="•"/>
            </a:pPr>
            <a:r>
              <a:rPr lang="fr-FR" sz="1800" b="1" dirty="0"/>
              <a:t>conv_3_filters</a:t>
            </a:r>
            <a:r>
              <a:rPr lang="fr-FR" sz="1800" dirty="0"/>
              <a:t>: 128</a:t>
            </a:r>
          </a:p>
          <a:p>
            <a:pPr>
              <a:buFont typeface="Arial" panose="020B0604020202020204" pitchFamily="34" charset="0"/>
              <a:buChar char="•"/>
            </a:pPr>
            <a:r>
              <a:rPr lang="fr-FR" sz="1800" b="1" dirty="0" err="1"/>
              <a:t>dense_units</a:t>
            </a:r>
            <a:r>
              <a:rPr lang="fr-FR" sz="1800" dirty="0"/>
              <a:t>: 64</a:t>
            </a:r>
          </a:p>
          <a:p>
            <a:pPr>
              <a:buFont typeface="Arial" panose="020B0604020202020204" pitchFamily="34" charset="0"/>
              <a:buChar char="•"/>
            </a:pPr>
            <a:r>
              <a:rPr lang="fr-FR" sz="1800" b="1" dirty="0"/>
              <a:t>dropout</a:t>
            </a:r>
            <a:r>
              <a:rPr lang="fr-FR" sz="1800" dirty="0"/>
              <a:t>: 0.1</a:t>
            </a:r>
          </a:p>
          <a:p>
            <a:pPr>
              <a:buFont typeface="Arial" panose="020B0604020202020204" pitchFamily="34" charset="0"/>
              <a:buChar char="•"/>
            </a:pPr>
            <a:r>
              <a:rPr lang="fr-FR" sz="1800" b="1" dirty="0" err="1"/>
              <a:t>optimizer</a:t>
            </a:r>
            <a:r>
              <a:rPr lang="fr-FR" sz="1800" dirty="0"/>
              <a:t>: </a:t>
            </a:r>
            <a:r>
              <a:rPr lang="fr-FR" sz="1800" dirty="0" err="1"/>
              <a:t>RMSprop</a:t>
            </a:r>
            <a:endParaRPr lang="fr-FR" sz="1800" dirty="0"/>
          </a:p>
          <a:p>
            <a:pPr>
              <a:buFont typeface="Arial" panose="020B0604020202020204" pitchFamily="34" charset="0"/>
              <a:buChar char="•"/>
            </a:pPr>
            <a:r>
              <a:rPr lang="fr-FR" sz="1800" b="1" dirty="0" err="1"/>
              <a:t>learning_rate</a:t>
            </a:r>
            <a:r>
              <a:rPr lang="fr-FR" sz="1800" dirty="0"/>
              <a:t>: 0.00015795947999706894</a:t>
            </a:r>
          </a:p>
          <a:p>
            <a:endParaRPr lang="fr-FR" dirty="0"/>
          </a:p>
        </p:txBody>
      </p:sp>
    </p:spTree>
    <p:extLst>
      <p:ext uri="{BB962C8B-B14F-4D97-AF65-F5344CB8AC3E}">
        <p14:creationId xmlns:p14="http://schemas.microsoft.com/office/powerpoint/2010/main" val="8570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Principe de transfer learning</a:t>
            </a:r>
          </a:p>
        </p:txBody>
      </p:sp>
      <p:sp>
        <p:nvSpPr>
          <p:cNvPr id="2" name="ZoneTexte 1">
            <a:extLst>
              <a:ext uri="{FF2B5EF4-FFF2-40B4-BE49-F238E27FC236}">
                <a16:creationId xmlns:a16="http://schemas.microsoft.com/office/drawing/2014/main" id="{C16F7588-6A6B-0CBA-CDF0-EA504CA89872}"/>
              </a:ext>
            </a:extLst>
          </p:cNvPr>
          <p:cNvSpPr txBox="1"/>
          <p:nvPr/>
        </p:nvSpPr>
        <p:spPr>
          <a:xfrm>
            <a:off x="1457499" y="2476500"/>
            <a:ext cx="16525702" cy="1323439"/>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Le transfert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(ou apprentissage par transfert) est une méthode de machine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où un modèle développé pour une tâche est réutilisé </a:t>
            </a:r>
          </a:p>
          <a:p>
            <a:r>
              <a:rPr lang="fr-FR" sz="2000" dirty="0">
                <a:latin typeface="Arial" panose="020B0604020202020204" pitchFamily="34" charset="0"/>
                <a:cs typeface="Arial" panose="020B0604020202020204" pitchFamily="34" charset="0"/>
              </a:rPr>
              <a:t>comme point de départ pour une tâche différente mais liée. Au lieu de partir de zéro, on utilise les connaissances acquises par un modèle pré-entraîné </a:t>
            </a:r>
          </a:p>
          <a:p>
            <a:r>
              <a:rPr lang="fr-FR" sz="2000" dirty="0">
                <a:latin typeface="Arial" panose="020B0604020202020204" pitchFamily="34" charset="0"/>
                <a:cs typeface="Arial" panose="020B0604020202020204" pitchFamily="34" charset="0"/>
              </a:rPr>
              <a:t>pour résoudre un nouveau problème.</a:t>
            </a:r>
          </a:p>
        </p:txBody>
      </p:sp>
      <p:sp>
        <p:nvSpPr>
          <p:cNvPr id="3" name="ZoneTexte 2">
            <a:extLst>
              <a:ext uri="{FF2B5EF4-FFF2-40B4-BE49-F238E27FC236}">
                <a16:creationId xmlns:a16="http://schemas.microsoft.com/office/drawing/2014/main" id="{1B8EE970-981A-673D-4FE1-2D5FF8063C43}"/>
              </a:ext>
            </a:extLst>
          </p:cNvPr>
          <p:cNvSpPr txBox="1"/>
          <p:nvPr/>
        </p:nvSpPr>
        <p:spPr>
          <a:xfrm>
            <a:off x="1351172" y="4623914"/>
            <a:ext cx="17141231" cy="984885"/>
          </a:xfrm>
          <a:prstGeom prst="rect">
            <a:avLst/>
          </a:prstGeom>
          <a:noFill/>
        </p:spPr>
        <p:txBody>
          <a:bodyPr wrap="none" rtlCol="0">
            <a:spAutoFit/>
          </a:bodyPr>
          <a:lstStyle/>
          <a:p>
            <a:pPr>
              <a:buFont typeface="Arial" panose="020B0604020202020204" pitchFamily="34" charset="0"/>
              <a:buChar char="•"/>
            </a:pPr>
            <a:r>
              <a:rPr lang="fr-FR" sz="2000" dirty="0">
                <a:latin typeface="Arial" panose="020B0604020202020204" pitchFamily="34" charset="0"/>
                <a:cs typeface="Arial" panose="020B0604020202020204" pitchFamily="34" charset="0"/>
              </a:rPr>
              <a:t>Les dernières couches du modèle sont remplacées par de nouvelles couches adaptées pour classer les images en trois races de chiens spécifiques.</a:t>
            </a:r>
          </a:p>
          <a:p>
            <a:pPr>
              <a:buFont typeface="Arial" panose="020B0604020202020204" pitchFamily="34" charset="0"/>
              <a:buChar char="•"/>
            </a:pPr>
            <a:r>
              <a:rPr lang="fr-FR" sz="2000" dirty="0">
                <a:latin typeface="Arial" panose="020B0604020202020204" pitchFamily="34" charset="0"/>
                <a:cs typeface="Arial" panose="020B0604020202020204" pitchFamily="34" charset="0"/>
              </a:rPr>
              <a:t>Le modèle est </a:t>
            </a:r>
            <a:r>
              <a:rPr lang="fr-FR" sz="2000" dirty="0" err="1">
                <a:latin typeface="Arial" panose="020B0604020202020204" pitchFamily="34" charset="0"/>
                <a:cs typeface="Arial" panose="020B0604020202020204" pitchFamily="34" charset="0"/>
              </a:rPr>
              <a:t>ré-entraîné</a:t>
            </a:r>
            <a:r>
              <a:rPr lang="fr-FR" sz="2000" dirty="0">
                <a:latin typeface="Arial" panose="020B0604020202020204" pitchFamily="34" charset="0"/>
                <a:cs typeface="Arial" panose="020B0604020202020204" pitchFamily="34" charset="0"/>
              </a:rPr>
              <a:t> sur un ensemble de données contenant des images des trois races de chiens.</a:t>
            </a:r>
          </a:p>
          <a:p>
            <a:endParaRPr lang="fr-FR" dirty="0"/>
          </a:p>
        </p:txBody>
      </p:sp>
    </p:spTree>
    <p:extLst>
      <p:ext uri="{BB962C8B-B14F-4D97-AF65-F5344CB8AC3E}">
        <p14:creationId xmlns:p14="http://schemas.microsoft.com/office/powerpoint/2010/main" val="4238344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5016071" y="530403"/>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VGG16</a:t>
            </a:r>
          </a:p>
        </p:txBody>
      </p:sp>
      <p:pic>
        <p:nvPicPr>
          <p:cNvPr id="2" name="Image 1">
            <a:extLst>
              <a:ext uri="{FF2B5EF4-FFF2-40B4-BE49-F238E27FC236}">
                <a16:creationId xmlns:a16="http://schemas.microsoft.com/office/drawing/2014/main" id="{85625C77-2F89-96AF-97A1-9113653D4669}"/>
              </a:ext>
            </a:extLst>
          </p:cNvPr>
          <p:cNvPicPr>
            <a:picLocks noChangeAspect="1"/>
          </p:cNvPicPr>
          <p:nvPr/>
        </p:nvPicPr>
        <p:blipFill>
          <a:blip r:embed="rId4"/>
          <a:stretch>
            <a:fillRect/>
          </a:stretch>
        </p:blipFill>
        <p:spPr>
          <a:xfrm>
            <a:off x="6367200" y="2778968"/>
            <a:ext cx="5596130" cy="2825769"/>
          </a:xfrm>
          <a:prstGeom prst="rect">
            <a:avLst/>
          </a:prstGeom>
        </p:spPr>
      </p:pic>
      <p:pic>
        <p:nvPicPr>
          <p:cNvPr id="3" name="Image 2">
            <a:extLst>
              <a:ext uri="{FF2B5EF4-FFF2-40B4-BE49-F238E27FC236}">
                <a16:creationId xmlns:a16="http://schemas.microsoft.com/office/drawing/2014/main" id="{31A06578-7888-E8AF-4331-48B763A5634C}"/>
              </a:ext>
            </a:extLst>
          </p:cNvPr>
          <p:cNvPicPr>
            <a:picLocks noChangeAspect="1"/>
          </p:cNvPicPr>
          <p:nvPr/>
        </p:nvPicPr>
        <p:blipFill>
          <a:blip r:embed="rId5"/>
          <a:stretch>
            <a:fillRect/>
          </a:stretch>
        </p:blipFill>
        <p:spPr>
          <a:xfrm>
            <a:off x="12684643" y="2778968"/>
            <a:ext cx="3875340" cy="2825769"/>
          </a:xfrm>
          <a:prstGeom prst="rect">
            <a:avLst/>
          </a:prstGeom>
        </p:spPr>
      </p:pic>
      <p:pic>
        <p:nvPicPr>
          <p:cNvPr id="4" name="Image 3">
            <a:extLst>
              <a:ext uri="{FF2B5EF4-FFF2-40B4-BE49-F238E27FC236}">
                <a16:creationId xmlns:a16="http://schemas.microsoft.com/office/drawing/2014/main" id="{01AE86A1-E5C1-44E8-9D17-DBFC1F7EB528}"/>
              </a:ext>
            </a:extLst>
          </p:cNvPr>
          <p:cNvPicPr>
            <a:picLocks noChangeAspect="1"/>
          </p:cNvPicPr>
          <p:nvPr/>
        </p:nvPicPr>
        <p:blipFill>
          <a:blip r:embed="rId6"/>
          <a:stretch>
            <a:fillRect/>
          </a:stretch>
        </p:blipFill>
        <p:spPr>
          <a:xfrm>
            <a:off x="6345935" y="6852959"/>
            <a:ext cx="5596130" cy="2825769"/>
          </a:xfrm>
          <a:prstGeom prst="rect">
            <a:avLst/>
          </a:prstGeom>
        </p:spPr>
      </p:pic>
      <p:pic>
        <p:nvPicPr>
          <p:cNvPr id="6" name="Image 5">
            <a:extLst>
              <a:ext uri="{FF2B5EF4-FFF2-40B4-BE49-F238E27FC236}">
                <a16:creationId xmlns:a16="http://schemas.microsoft.com/office/drawing/2014/main" id="{BE511518-4FDF-DDDE-91D2-053624909B86}"/>
              </a:ext>
            </a:extLst>
          </p:cNvPr>
          <p:cNvPicPr>
            <a:picLocks noChangeAspect="1"/>
          </p:cNvPicPr>
          <p:nvPr/>
        </p:nvPicPr>
        <p:blipFill>
          <a:blip r:embed="rId7"/>
          <a:stretch>
            <a:fillRect/>
          </a:stretch>
        </p:blipFill>
        <p:spPr>
          <a:xfrm>
            <a:off x="12649200" y="6852959"/>
            <a:ext cx="3875341" cy="2825770"/>
          </a:xfrm>
          <a:prstGeom prst="rect">
            <a:avLst/>
          </a:prstGeom>
        </p:spPr>
      </p:pic>
      <p:sp>
        <p:nvSpPr>
          <p:cNvPr id="7" name="ZoneTexte 6">
            <a:extLst>
              <a:ext uri="{FF2B5EF4-FFF2-40B4-BE49-F238E27FC236}">
                <a16:creationId xmlns:a16="http://schemas.microsoft.com/office/drawing/2014/main" id="{4E6C73F3-0A85-0B2F-E230-DD57B24C4635}"/>
              </a:ext>
            </a:extLst>
          </p:cNvPr>
          <p:cNvSpPr txBox="1"/>
          <p:nvPr/>
        </p:nvSpPr>
        <p:spPr>
          <a:xfrm>
            <a:off x="1471674" y="2790294"/>
            <a:ext cx="279552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Sans data augmentation</a:t>
            </a:r>
          </a:p>
        </p:txBody>
      </p:sp>
      <p:sp>
        <p:nvSpPr>
          <p:cNvPr id="9" name="ZoneTexte 8">
            <a:extLst>
              <a:ext uri="{FF2B5EF4-FFF2-40B4-BE49-F238E27FC236}">
                <a16:creationId xmlns:a16="http://schemas.microsoft.com/office/drawing/2014/main" id="{074CFDF7-4FA7-AF2E-F1E4-E85A14A86478}"/>
              </a:ext>
            </a:extLst>
          </p:cNvPr>
          <p:cNvSpPr txBox="1"/>
          <p:nvPr/>
        </p:nvSpPr>
        <p:spPr>
          <a:xfrm>
            <a:off x="1471674" y="6852959"/>
            <a:ext cx="2795525"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Avec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459669" y="2720643"/>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1" name="Freeform 5">
            <a:extLst>
              <a:ext uri="{FF2B5EF4-FFF2-40B4-BE49-F238E27FC236}">
                <a16:creationId xmlns:a16="http://schemas.microsoft.com/office/drawing/2014/main" id="{862F49F0-4A09-19E2-6FBA-22AA49A7223A}"/>
              </a:ext>
            </a:extLst>
          </p:cNvPr>
          <p:cNvSpPr/>
          <p:nvPr/>
        </p:nvSpPr>
        <p:spPr>
          <a:xfrm rot="-2019623">
            <a:off x="472130" y="6805791"/>
            <a:ext cx="609738" cy="4636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ZoneTexte 11">
            <a:extLst>
              <a:ext uri="{FF2B5EF4-FFF2-40B4-BE49-F238E27FC236}">
                <a16:creationId xmlns:a16="http://schemas.microsoft.com/office/drawing/2014/main" id="{9832BCB1-9A10-3DD4-F5AC-EBC750BD9B35}"/>
              </a:ext>
            </a:extLst>
          </p:cNvPr>
          <p:cNvSpPr txBox="1"/>
          <p:nvPr/>
        </p:nvSpPr>
        <p:spPr>
          <a:xfrm>
            <a:off x="1328056" y="1496240"/>
            <a:ext cx="14493519" cy="923330"/>
          </a:xfrm>
          <a:prstGeom prst="rect">
            <a:avLst/>
          </a:prstGeom>
          <a:noFill/>
        </p:spPr>
        <p:txBody>
          <a:bodyPr wrap="none" rtlCol="0">
            <a:spAutoFit/>
          </a:bodyPr>
          <a:lstStyle/>
          <a:p>
            <a:r>
              <a:rPr lang="fr-FR" b="1" dirty="0"/>
              <a:t>Fonctionnement:</a:t>
            </a:r>
            <a:r>
              <a:rPr lang="fr-FR" dirty="0"/>
              <a:t> VGG16 est conçu pour être simple et efficace, en utilisant de petites convolutions (3x3) pour capturer les caractéristiques de l'image. </a:t>
            </a:r>
          </a:p>
          <a:p>
            <a:r>
              <a:rPr lang="fr-FR" dirty="0"/>
              <a:t>Les couches convolutives et de </a:t>
            </a:r>
            <a:r>
              <a:rPr lang="fr-FR" dirty="0" err="1"/>
              <a:t>pooling</a:t>
            </a:r>
            <a:r>
              <a:rPr lang="fr-FR" dirty="0"/>
              <a:t> réduisent progressivement la taille de l'image tout en augmentant la profondeur des caractéristiques, permettant</a:t>
            </a:r>
          </a:p>
          <a:p>
            <a:r>
              <a:rPr lang="fr-FR" dirty="0"/>
              <a:t> au modèle d'apprendre des représentations complexes.</a:t>
            </a:r>
          </a:p>
        </p:txBody>
      </p:sp>
    </p:spTree>
    <p:extLst>
      <p:ext uri="{BB962C8B-B14F-4D97-AF65-F5344CB8AC3E}">
        <p14:creationId xmlns:p14="http://schemas.microsoft.com/office/powerpoint/2010/main" val="361072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ResNet50</a:t>
            </a:r>
          </a:p>
        </p:txBody>
      </p:sp>
      <p:sp>
        <p:nvSpPr>
          <p:cNvPr id="7" name="ZoneTexte 6">
            <a:extLst>
              <a:ext uri="{FF2B5EF4-FFF2-40B4-BE49-F238E27FC236}">
                <a16:creationId xmlns:a16="http://schemas.microsoft.com/office/drawing/2014/main" id="{4E6C73F3-0A85-0B2F-E230-DD57B24C4635}"/>
              </a:ext>
            </a:extLst>
          </p:cNvPr>
          <p:cNvSpPr txBox="1"/>
          <p:nvPr/>
        </p:nvSpPr>
        <p:spPr>
          <a:xfrm>
            <a:off x="2209800" y="3510220"/>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Arial" panose="020B0604020202020204" pitchFamily="34" charset="0"/>
                <a:cs typeface="Arial" panose="020B0604020202020204" pitchFamily="34" charset="0"/>
              </a:rPr>
              <a:t>Avec</a:t>
            </a: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1510217" y="3440569"/>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5" name="Image 4">
            <a:extLst>
              <a:ext uri="{FF2B5EF4-FFF2-40B4-BE49-F238E27FC236}">
                <a16:creationId xmlns:a16="http://schemas.microsoft.com/office/drawing/2014/main" id="{C1EC8DCA-B51F-6AE7-00D3-2419311269A0}"/>
              </a:ext>
            </a:extLst>
          </p:cNvPr>
          <p:cNvPicPr>
            <a:picLocks noChangeAspect="1"/>
          </p:cNvPicPr>
          <p:nvPr/>
        </p:nvPicPr>
        <p:blipFill>
          <a:blip r:embed="rId4"/>
          <a:stretch>
            <a:fillRect/>
          </a:stretch>
        </p:blipFill>
        <p:spPr>
          <a:xfrm>
            <a:off x="1447801" y="4522064"/>
            <a:ext cx="8172356" cy="4126635"/>
          </a:xfrm>
          <a:prstGeom prst="rect">
            <a:avLst/>
          </a:prstGeom>
        </p:spPr>
      </p:pic>
      <p:pic>
        <p:nvPicPr>
          <p:cNvPr id="8" name="Image 7">
            <a:extLst>
              <a:ext uri="{FF2B5EF4-FFF2-40B4-BE49-F238E27FC236}">
                <a16:creationId xmlns:a16="http://schemas.microsoft.com/office/drawing/2014/main" id="{BD3A6CE2-A25C-7236-D228-22011EAF4A97}"/>
              </a:ext>
            </a:extLst>
          </p:cNvPr>
          <p:cNvPicPr>
            <a:picLocks noChangeAspect="1"/>
          </p:cNvPicPr>
          <p:nvPr/>
        </p:nvPicPr>
        <p:blipFill>
          <a:blip r:embed="rId5"/>
          <a:stretch>
            <a:fillRect/>
          </a:stretch>
        </p:blipFill>
        <p:spPr>
          <a:xfrm>
            <a:off x="10591800" y="4522064"/>
            <a:ext cx="5659386" cy="4126635"/>
          </a:xfrm>
          <a:prstGeom prst="rect">
            <a:avLst/>
          </a:prstGeom>
        </p:spPr>
      </p:pic>
      <p:sp>
        <p:nvSpPr>
          <p:cNvPr id="12" name="ZoneTexte 11">
            <a:extLst>
              <a:ext uri="{FF2B5EF4-FFF2-40B4-BE49-F238E27FC236}">
                <a16:creationId xmlns:a16="http://schemas.microsoft.com/office/drawing/2014/main" id="{B4E8D708-1D1D-B578-D520-894D4BFCAA63}"/>
              </a:ext>
            </a:extLst>
          </p:cNvPr>
          <p:cNvSpPr txBox="1"/>
          <p:nvPr/>
        </p:nvSpPr>
        <p:spPr>
          <a:xfrm>
            <a:off x="2209800" y="1638300"/>
            <a:ext cx="13080285" cy="1015663"/>
          </a:xfrm>
          <a:prstGeom prst="rect">
            <a:avLst/>
          </a:prstGeom>
          <a:noFill/>
        </p:spPr>
        <p:txBody>
          <a:bodyPr wrap="square" rtlCol="0">
            <a:spAutoFit/>
          </a:bodyPr>
          <a:lstStyle/>
          <a:p>
            <a:r>
              <a:rPr lang="fr-FR" sz="2000" dirty="0"/>
              <a:t>ResNet50 utilise des connexions résiduelles pour lutter contre le problème de la dégradation dans les réseaux profonds. En permettant le passage direct des gradients pendant l'entraînement, </a:t>
            </a:r>
            <a:r>
              <a:rPr lang="fr-FR" sz="2000" dirty="0" err="1"/>
              <a:t>ResNet</a:t>
            </a:r>
            <a:r>
              <a:rPr lang="fr-FR" sz="2000" dirty="0"/>
              <a:t> facilite l'apprentissage de réseaux beaucoup plus profonds sans perte de performance.</a:t>
            </a:r>
          </a:p>
        </p:txBody>
      </p:sp>
      <p:sp>
        <p:nvSpPr>
          <p:cNvPr id="13" name="ZoneTexte 12">
            <a:extLst>
              <a:ext uri="{FF2B5EF4-FFF2-40B4-BE49-F238E27FC236}">
                <a16:creationId xmlns:a16="http://schemas.microsoft.com/office/drawing/2014/main" id="{5FD7C7E2-EA65-B3B9-12D1-176B8F5CE131}"/>
              </a:ext>
            </a:extLst>
          </p:cNvPr>
          <p:cNvSpPr txBox="1"/>
          <p:nvPr/>
        </p:nvSpPr>
        <p:spPr>
          <a:xfrm>
            <a:off x="1469572" y="8943650"/>
            <a:ext cx="6444343" cy="1661993"/>
          </a:xfrm>
          <a:prstGeom prst="rect">
            <a:avLst/>
          </a:prstGeom>
          <a:noFill/>
        </p:spPr>
        <p:txBody>
          <a:bodyPr wrap="square" rtlCol="0">
            <a:spAutoFit/>
          </a:bodyPr>
          <a:lstStyle/>
          <a:p>
            <a:r>
              <a:rPr lang="fr-FR" sz="2400" dirty="0">
                <a:effectLst/>
                <a:latin typeface="var(--colab-code-font-family)"/>
              </a:rPr>
              <a:t>Validation </a:t>
            </a:r>
            <a:r>
              <a:rPr lang="fr-FR" sz="2400" dirty="0" err="1">
                <a:effectLst/>
                <a:latin typeface="var(--colab-code-font-family)"/>
              </a:rPr>
              <a:t>Accuracy</a:t>
            </a:r>
            <a:r>
              <a:rPr lang="fr-FR" sz="2400" dirty="0">
                <a:effectLst/>
                <a:latin typeface="var(--colab-code-font-family)"/>
              </a:rPr>
              <a:t> : 0.9778</a:t>
            </a:r>
          </a:p>
          <a:p>
            <a:r>
              <a:rPr lang="fr-FR" sz="2400" dirty="0">
                <a:effectLst/>
                <a:latin typeface="var(--colab-code-font-family)"/>
              </a:rPr>
              <a:t>Test </a:t>
            </a:r>
            <a:r>
              <a:rPr lang="fr-FR" sz="2400" dirty="0" err="1">
                <a:effectLst/>
                <a:latin typeface="var(--colab-code-font-family)"/>
              </a:rPr>
              <a:t>Accuracy</a:t>
            </a:r>
            <a:r>
              <a:rPr lang="fr-FR" sz="2400" dirty="0">
                <a:effectLst/>
                <a:latin typeface="var(--colab-code-font-family)"/>
              </a:rPr>
              <a:t> : 0.9462 </a:t>
            </a:r>
          </a:p>
          <a:p>
            <a:pPr algn="l"/>
            <a:br>
              <a:rPr lang="fr-FR" b="0" i="0" dirty="0">
                <a:solidFill>
                  <a:srgbClr val="212121"/>
                </a:solidFill>
                <a:effectLst/>
                <a:latin typeface="Roboto" panose="02000000000000000000" pitchFamily="2" charset="0"/>
              </a:rPr>
            </a:br>
            <a:endParaRPr lang="fr-FR" b="0" i="0" dirty="0">
              <a:solidFill>
                <a:srgbClr val="212121"/>
              </a:solidFill>
              <a:effectLst/>
              <a:latin typeface="Roboto" panose="02000000000000000000" pitchFamily="2" charset="0"/>
            </a:endParaRPr>
          </a:p>
          <a:p>
            <a:endParaRPr lang="fr-FR" dirty="0"/>
          </a:p>
        </p:txBody>
      </p:sp>
    </p:spTree>
    <p:extLst>
      <p:ext uri="{BB962C8B-B14F-4D97-AF65-F5344CB8AC3E}">
        <p14:creationId xmlns:p14="http://schemas.microsoft.com/office/powerpoint/2010/main" val="172737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434671" y="416141"/>
            <a:ext cx="911873" cy="778378"/>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Transfer learning InceptionV3</a:t>
            </a:r>
          </a:p>
        </p:txBody>
      </p:sp>
      <p:sp>
        <p:nvSpPr>
          <p:cNvPr id="7" name="ZoneTexte 6">
            <a:extLst>
              <a:ext uri="{FF2B5EF4-FFF2-40B4-BE49-F238E27FC236}">
                <a16:creationId xmlns:a16="http://schemas.microsoft.com/office/drawing/2014/main" id="{4E6C73F3-0A85-0B2F-E230-DD57B24C4635}"/>
              </a:ext>
            </a:extLst>
          </p:cNvPr>
          <p:cNvSpPr txBox="1"/>
          <p:nvPr/>
        </p:nvSpPr>
        <p:spPr>
          <a:xfrm>
            <a:off x="1471674" y="2790294"/>
            <a:ext cx="2795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Avec sans augmentation</a:t>
            </a:r>
          </a:p>
        </p:txBody>
      </p:sp>
      <p:sp>
        <p:nvSpPr>
          <p:cNvPr id="10" name="Freeform 5">
            <a:extLst>
              <a:ext uri="{FF2B5EF4-FFF2-40B4-BE49-F238E27FC236}">
                <a16:creationId xmlns:a16="http://schemas.microsoft.com/office/drawing/2014/main" id="{C02D3E05-6198-25D6-AD7F-07F155D40F4B}"/>
              </a:ext>
            </a:extLst>
          </p:cNvPr>
          <p:cNvSpPr/>
          <p:nvPr/>
        </p:nvSpPr>
        <p:spPr>
          <a:xfrm rot="-2019623">
            <a:off x="459669" y="2720643"/>
            <a:ext cx="609738" cy="508633"/>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1026" name="Picture 2">
            <a:extLst>
              <a:ext uri="{FF2B5EF4-FFF2-40B4-BE49-F238E27FC236}">
                <a16:creationId xmlns:a16="http://schemas.microsoft.com/office/drawing/2014/main" id="{B9B1B8F3-CA00-7C3E-16A3-C9E60DC5C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4800" y="3844246"/>
            <a:ext cx="610870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C1F7A1-F6AA-F326-2091-D5522C730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38" y="3848100"/>
            <a:ext cx="8970201"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AACE935-C30C-152F-15F0-79E85DF4349F}"/>
              </a:ext>
            </a:extLst>
          </p:cNvPr>
          <p:cNvSpPr txBox="1"/>
          <p:nvPr/>
        </p:nvSpPr>
        <p:spPr>
          <a:xfrm>
            <a:off x="3048000" y="1381979"/>
            <a:ext cx="12268200" cy="1200329"/>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Inception V3 optimise l'utilisation des ressources en réseau en utilisant des convolutions factorisées (décomposition en convolutions plus petites) et en introduisant des connexions d'augmentation de la dimension. Cela permet de capturer des caractéristiques plus riches tout en réduisant la complexité computationnelle.</a:t>
            </a:r>
          </a:p>
          <a:p>
            <a:endParaRPr lang="fr-FR" dirty="0"/>
          </a:p>
        </p:txBody>
      </p:sp>
    </p:spTree>
    <p:extLst>
      <p:ext uri="{BB962C8B-B14F-4D97-AF65-F5344CB8AC3E}">
        <p14:creationId xmlns:p14="http://schemas.microsoft.com/office/powerpoint/2010/main" val="227372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TextBox 2"/>
          <p:cNvSpPr txBox="1"/>
          <p:nvPr/>
        </p:nvSpPr>
        <p:spPr>
          <a:xfrm>
            <a:off x="1288254" y="1162050"/>
            <a:ext cx="15711492" cy="1122369"/>
          </a:xfrm>
          <a:prstGeom prst="rect">
            <a:avLst/>
          </a:prstGeom>
        </p:spPr>
        <p:txBody>
          <a:bodyPr lIns="0" tIns="0" rIns="0" bIns="0" rtlCol="0" anchor="t">
            <a:spAutoFit/>
          </a:bodyPr>
          <a:lstStyle/>
          <a:p>
            <a:pPr marL="0" marR="0" lvl="0" indent="0" algn="ctr" defTabSz="914400" rtl="0" eaLnBrk="1" fontAlgn="auto" latinLnBrk="0" hangingPunct="1">
              <a:lnSpc>
                <a:spcPts val="8412"/>
              </a:lnSpc>
              <a:spcBef>
                <a:spcPts val="0"/>
              </a:spcBef>
              <a:spcAft>
                <a:spcPts val="0"/>
              </a:spcAft>
              <a:buClrTx/>
              <a:buSzTx/>
              <a:buFontTx/>
              <a:buNone/>
              <a:tabLst/>
              <a:defRPr/>
            </a:pPr>
            <a:r>
              <a:rPr kumimoji="0" lang="en-US" sz="8247" b="0" i="0" u="none" strike="noStrike" kern="1200" cap="none" spc="0" normalizeH="0" baseline="0" noProof="0">
                <a:ln>
                  <a:noFill/>
                </a:ln>
                <a:solidFill>
                  <a:srgbClr val="8E2020"/>
                </a:solidFill>
                <a:effectLst/>
                <a:uLnTx/>
                <a:uFillTx/>
                <a:latin typeface="Hagrid Text Heavy"/>
                <a:ea typeface="Hagrid Text Heavy"/>
                <a:cs typeface="Hagrid Text Heavy"/>
                <a:sym typeface="Hagrid Text Heavy"/>
              </a:rPr>
              <a:t>Free Resource Page</a:t>
            </a:r>
          </a:p>
        </p:txBody>
      </p:sp>
      <p:sp>
        <p:nvSpPr>
          <p:cNvPr id="3" name="Freeform 3"/>
          <p:cNvSpPr/>
          <p:nvPr/>
        </p:nvSpPr>
        <p:spPr>
          <a:xfrm>
            <a:off x="4878949" y="5969002"/>
            <a:ext cx="2492771" cy="2651884"/>
          </a:xfrm>
          <a:custGeom>
            <a:avLst/>
            <a:gdLst/>
            <a:ahLst/>
            <a:cxnLst/>
            <a:rect l="l" t="t" r="r" b="b"/>
            <a:pathLst>
              <a:path w="2492771" h="2651884">
                <a:moveTo>
                  <a:pt x="0" y="0"/>
                </a:moveTo>
                <a:lnTo>
                  <a:pt x="2492771" y="0"/>
                </a:lnTo>
                <a:lnTo>
                  <a:pt x="2492771" y="2651884"/>
                </a:lnTo>
                <a:lnTo>
                  <a:pt x="0" y="265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95038" y="5969002"/>
            <a:ext cx="2497593" cy="2651884"/>
          </a:xfrm>
          <a:custGeom>
            <a:avLst/>
            <a:gdLst/>
            <a:ahLst/>
            <a:cxnLst/>
            <a:rect l="l" t="t" r="r" b="b"/>
            <a:pathLst>
              <a:path w="2497593" h="2651884">
                <a:moveTo>
                  <a:pt x="0" y="0"/>
                </a:moveTo>
                <a:lnTo>
                  <a:pt x="2497593" y="0"/>
                </a:lnTo>
                <a:lnTo>
                  <a:pt x="2497593" y="2651884"/>
                </a:lnTo>
                <a:lnTo>
                  <a:pt x="0" y="265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58037" y="5969002"/>
            <a:ext cx="2700993" cy="2651884"/>
          </a:xfrm>
          <a:custGeom>
            <a:avLst/>
            <a:gdLst/>
            <a:ahLst/>
            <a:cxnLst/>
            <a:rect l="l" t="t" r="r" b="b"/>
            <a:pathLst>
              <a:path w="2700993" h="2651884">
                <a:moveTo>
                  <a:pt x="0" y="0"/>
                </a:moveTo>
                <a:lnTo>
                  <a:pt x="2700994" y="0"/>
                </a:lnTo>
                <a:lnTo>
                  <a:pt x="2700994" y="2651884"/>
                </a:lnTo>
                <a:lnTo>
                  <a:pt x="0" y="265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645348" y="5969002"/>
            <a:ext cx="2314372" cy="2651884"/>
          </a:xfrm>
          <a:custGeom>
            <a:avLst/>
            <a:gdLst/>
            <a:ahLst/>
            <a:cxnLst/>
            <a:rect l="l" t="t" r="r" b="b"/>
            <a:pathLst>
              <a:path w="2314372" h="2651884">
                <a:moveTo>
                  <a:pt x="0" y="0"/>
                </a:moveTo>
                <a:lnTo>
                  <a:pt x="2314372" y="0"/>
                </a:lnTo>
                <a:lnTo>
                  <a:pt x="2314372" y="2651884"/>
                </a:lnTo>
                <a:lnTo>
                  <a:pt x="0" y="26518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246037" y="5969002"/>
            <a:ext cx="3013505" cy="2651884"/>
          </a:xfrm>
          <a:custGeom>
            <a:avLst/>
            <a:gdLst/>
            <a:ahLst/>
            <a:cxnLst/>
            <a:rect l="l" t="t" r="r" b="b"/>
            <a:pathLst>
              <a:path w="3013505" h="2651884">
                <a:moveTo>
                  <a:pt x="0" y="0"/>
                </a:moveTo>
                <a:lnTo>
                  <a:pt x="3013505" y="0"/>
                </a:lnTo>
                <a:lnTo>
                  <a:pt x="3013505" y="2651884"/>
                </a:lnTo>
                <a:lnTo>
                  <a:pt x="0" y="26518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3958790" y="2911384"/>
            <a:ext cx="1996146" cy="2651884"/>
          </a:xfrm>
          <a:custGeom>
            <a:avLst/>
            <a:gdLst/>
            <a:ahLst/>
            <a:cxnLst/>
            <a:rect l="l" t="t" r="r" b="b"/>
            <a:pathLst>
              <a:path w="1996146" h="2651884">
                <a:moveTo>
                  <a:pt x="0" y="0"/>
                </a:moveTo>
                <a:lnTo>
                  <a:pt x="1996145" y="0"/>
                </a:lnTo>
                <a:lnTo>
                  <a:pt x="1996145" y="2651885"/>
                </a:lnTo>
                <a:lnTo>
                  <a:pt x="0" y="26518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188613" y="2911384"/>
            <a:ext cx="2082935" cy="2651884"/>
          </a:xfrm>
          <a:custGeom>
            <a:avLst/>
            <a:gdLst/>
            <a:ahLst/>
            <a:cxnLst/>
            <a:rect l="l" t="t" r="r" b="b"/>
            <a:pathLst>
              <a:path w="2082935" h="2651884">
                <a:moveTo>
                  <a:pt x="0" y="0"/>
                </a:moveTo>
                <a:lnTo>
                  <a:pt x="2082935" y="0"/>
                </a:lnTo>
                <a:lnTo>
                  <a:pt x="2082935" y="2651885"/>
                </a:lnTo>
                <a:lnTo>
                  <a:pt x="0" y="265188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8741485" y="2911384"/>
            <a:ext cx="1759887" cy="2651884"/>
          </a:xfrm>
          <a:custGeom>
            <a:avLst/>
            <a:gdLst/>
            <a:ahLst/>
            <a:cxnLst/>
            <a:rect l="l" t="t" r="r" b="b"/>
            <a:pathLst>
              <a:path w="1759887" h="2651884">
                <a:moveTo>
                  <a:pt x="0" y="0"/>
                </a:moveTo>
                <a:lnTo>
                  <a:pt x="1759887" y="0"/>
                </a:lnTo>
                <a:lnTo>
                  <a:pt x="1759887" y="2651885"/>
                </a:lnTo>
                <a:lnTo>
                  <a:pt x="0" y="265188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5638618" y="2911384"/>
            <a:ext cx="2415626" cy="2651884"/>
          </a:xfrm>
          <a:custGeom>
            <a:avLst/>
            <a:gdLst/>
            <a:ahLst/>
            <a:cxnLst/>
            <a:rect l="l" t="t" r="r" b="b"/>
            <a:pathLst>
              <a:path w="2415626" h="2651884">
                <a:moveTo>
                  <a:pt x="0" y="0"/>
                </a:moveTo>
                <a:lnTo>
                  <a:pt x="2415626" y="0"/>
                </a:lnTo>
                <a:lnTo>
                  <a:pt x="2415626" y="2651885"/>
                </a:lnTo>
                <a:lnTo>
                  <a:pt x="0" y="265188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2028458" y="2911384"/>
            <a:ext cx="2922919" cy="2651884"/>
          </a:xfrm>
          <a:custGeom>
            <a:avLst/>
            <a:gdLst/>
            <a:ahLst/>
            <a:cxnLst/>
            <a:rect l="l" t="t" r="r" b="b"/>
            <a:pathLst>
              <a:path w="2922919" h="2651884">
                <a:moveTo>
                  <a:pt x="0" y="0"/>
                </a:moveTo>
                <a:lnTo>
                  <a:pt x="2922919" y="0"/>
                </a:lnTo>
                <a:lnTo>
                  <a:pt x="2922919" y="2651885"/>
                </a:lnTo>
                <a:lnTo>
                  <a:pt x="0" y="26518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8" name="Freeform 25">
            <a:extLst>
              <a:ext uri="{FF2B5EF4-FFF2-40B4-BE49-F238E27FC236}">
                <a16:creationId xmlns:a16="http://schemas.microsoft.com/office/drawing/2014/main" id="{5F1A830A-1ADA-2059-1AD3-5761E07EF900}"/>
              </a:ext>
            </a:extLst>
          </p:cNvPr>
          <p:cNvSpPr/>
          <p:nvPr/>
        </p:nvSpPr>
        <p:spPr>
          <a:xfrm rot="6097014">
            <a:off x="849476" y="4956253"/>
            <a:ext cx="1244400" cy="964410"/>
          </a:xfrm>
          <a:custGeom>
            <a:avLst/>
            <a:gdLst/>
            <a:ahLst/>
            <a:cxnLst/>
            <a:rect l="l" t="t" r="r" b="b"/>
            <a:pathLst>
              <a:path w="1244400" h="964410">
                <a:moveTo>
                  <a:pt x="0" y="0"/>
                </a:moveTo>
                <a:lnTo>
                  <a:pt x="1244400" y="0"/>
                </a:lnTo>
                <a:lnTo>
                  <a:pt x="1244400" y="964409"/>
                </a:lnTo>
                <a:lnTo>
                  <a:pt x="0" y="964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algn="ctr">
              <a:lnSpc>
                <a:spcPts val="8970"/>
              </a:lnSpc>
            </a:pPr>
            <a:r>
              <a:rPr lang="en-US" sz="8794" dirty="0">
                <a:solidFill>
                  <a:srgbClr val="8E2020"/>
                </a:solidFill>
                <a:latin typeface="Hagrid Text Heavy"/>
                <a:ea typeface="Hagrid Text Heavy"/>
                <a:cs typeface="Hagrid Text Heavy"/>
                <a:sym typeface="Hagrid Text Heavy"/>
              </a:rPr>
              <a:t>Introduction</a:t>
            </a:r>
          </a:p>
        </p:txBody>
      </p:sp>
      <p:sp>
        <p:nvSpPr>
          <p:cNvPr id="17" name="TextBox 2">
            <a:extLst>
              <a:ext uri="{FF2B5EF4-FFF2-40B4-BE49-F238E27FC236}">
                <a16:creationId xmlns:a16="http://schemas.microsoft.com/office/drawing/2014/main" id="{EDC5BCA1-1B94-2EC4-45DF-DFFDB158C78C}"/>
              </a:ext>
            </a:extLst>
          </p:cNvPr>
          <p:cNvSpPr txBox="1"/>
          <p:nvPr/>
        </p:nvSpPr>
        <p:spPr>
          <a:xfrm>
            <a:off x="4135629" y="4545487"/>
            <a:ext cx="10016741" cy="1196025"/>
          </a:xfrm>
          <a:prstGeom prst="rect">
            <a:avLst/>
          </a:prstGeom>
        </p:spPr>
        <p:txBody>
          <a:bodyPr lIns="0" tIns="0" rIns="0" bIns="0" rtlCol="0" anchor="t">
            <a:spAutoFit/>
          </a:bodyPr>
          <a:lstStyle/>
          <a:p>
            <a:pPr algn="ctr">
              <a:lnSpc>
                <a:spcPts val="8970"/>
              </a:lnSpc>
            </a:pPr>
            <a:r>
              <a:rPr lang="en-US" sz="8794" dirty="0" err="1">
                <a:solidFill>
                  <a:srgbClr val="8E2020"/>
                </a:solidFill>
                <a:latin typeface="Hagrid Text Heavy"/>
                <a:ea typeface="Hagrid Text Heavy"/>
                <a:cs typeface="Hagrid Text Heavy"/>
                <a:sym typeface="Hagrid Text Heavy"/>
              </a:rPr>
              <a:t>Objectifs</a:t>
            </a:r>
            <a:endParaRPr lang="en-US" sz="8794" dirty="0">
              <a:solidFill>
                <a:srgbClr val="8E2020"/>
              </a:solidFill>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472509D8-2E77-E4A6-4B15-F605D5FA5FBC}"/>
              </a:ext>
            </a:extLst>
          </p:cNvPr>
          <p:cNvSpPr txBox="1"/>
          <p:nvPr/>
        </p:nvSpPr>
        <p:spPr>
          <a:xfrm>
            <a:off x="3200400" y="1953398"/>
            <a:ext cx="11963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Dans le cadre de notre bénévolat pour l'association Le Refuge, nous allons développer un algorithme de classification d'images pour détecter la race des chiens à partir de photos, afin de faciliter l'indexation des pensionnaires. Pour ce faire,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et mettrons en œuvre deux approches : la création d'un réseau CNN personnalisé et l'utilisation du </a:t>
            </a:r>
            <a:r>
              <a:rPr lang="fr-FR" sz="2000" dirty="0" err="1">
                <a:latin typeface="Arial" panose="020B0604020202020204" pitchFamily="34" charset="0"/>
                <a:cs typeface="Arial" panose="020B0604020202020204" pitchFamily="34" charset="0"/>
              </a:rPr>
              <a:t>transfer</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learning</a:t>
            </a:r>
            <a:r>
              <a:rPr lang="fr-FR" sz="2000" dirty="0">
                <a:latin typeface="Arial" panose="020B0604020202020204" pitchFamily="34" charset="0"/>
                <a:cs typeface="Arial" panose="020B0604020202020204" pitchFamily="34" charset="0"/>
              </a:rPr>
              <a:t>. L'objectif est de créer un outil efficace qui accélérera le travail des bénévoles et améliorera la gestion des données de l'association.</a:t>
            </a:r>
          </a:p>
        </p:txBody>
      </p:sp>
      <p:sp>
        <p:nvSpPr>
          <p:cNvPr id="3" name="ZoneTexte 2">
            <a:extLst>
              <a:ext uri="{FF2B5EF4-FFF2-40B4-BE49-F238E27FC236}">
                <a16:creationId xmlns:a16="http://schemas.microsoft.com/office/drawing/2014/main" id="{65232676-678C-047D-6C5C-3B4C0D07478E}"/>
              </a:ext>
            </a:extLst>
          </p:cNvPr>
          <p:cNvSpPr txBox="1"/>
          <p:nvPr/>
        </p:nvSpPr>
        <p:spPr>
          <a:xfrm>
            <a:off x="3429000" y="5981700"/>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Préparer les images en utilisant des techniques de prétraitement .</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Appliquer des techniques de data augmentation</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Développement d’Algorithmes de Classification d'Images</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Évaluation et Optimisation du Modèle</a:t>
            </a:r>
          </a:p>
          <a:p>
            <a:pPr marL="285750"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Intégration et Démonstration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993173" y="563402"/>
            <a:ext cx="10016741" cy="1196025"/>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Le jeu de </a:t>
            </a:r>
            <a:r>
              <a:rPr kumimoji="0" lang="en-US" sz="8794"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donnée</a:t>
            </a:r>
            <a:endParaRPr kumimoji="0" lang="en-US" sz="8794"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2" name="ZoneTexte 1">
            <a:extLst>
              <a:ext uri="{FF2B5EF4-FFF2-40B4-BE49-F238E27FC236}">
                <a16:creationId xmlns:a16="http://schemas.microsoft.com/office/drawing/2014/main" id="{A014178D-B2C8-496A-552B-59B73E123EF1}"/>
              </a:ext>
            </a:extLst>
          </p:cNvPr>
          <p:cNvSpPr txBox="1"/>
          <p:nvPr/>
        </p:nvSpPr>
        <p:spPr>
          <a:xfrm>
            <a:off x="2971800" y="2400300"/>
            <a:ext cx="123444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Pour ce projet, nous utiliserons le Stanford </a:t>
            </a:r>
            <a:r>
              <a:rPr lang="fr-FR" sz="2000" dirty="0" err="1">
                <a:latin typeface="Arial" panose="020B0604020202020204" pitchFamily="34" charset="0"/>
                <a:cs typeface="Arial" panose="020B0604020202020204" pitchFamily="34" charset="0"/>
              </a:rPr>
              <a:t>Dogs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Ce </a:t>
            </a:r>
            <a:r>
              <a:rPr lang="fr-FR" sz="2000" dirty="0" err="1">
                <a:latin typeface="Arial" panose="020B0604020202020204" pitchFamily="34" charset="0"/>
                <a:cs typeface="Arial" panose="020B0604020202020204" pitchFamily="34" charset="0"/>
              </a:rPr>
              <a:t>dataset</a:t>
            </a:r>
            <a:r>
              <a:rPr lang="fr-FR" sz="2000" dirty="0">
                <a:latin typeface="Arial" panose="020B0604020202020204" pitchFamily="34" charset="0"/>
                <a:cs typeface="Arial" panose="020B0604020202020204" pitchFamily="34" charset="0"/>
              </a:rPr>
              <a:t> provient de l'université de Stanford et contient des images de 120 races de chiens différentes, fournissant une large diversité pour l'entraînement des modèles de classification. Cependant, en raison des limitations de puissance de calcul de notre matériel, nous nous concentrerons uniquement sur trois races de chiens. Cette sélection restreinte nous permettra de développer et tester efficacement notre algorithme tout en assurant des performances optimales avec les ressources disponibles.</a:t>
            </a:r>
          </a:p>
        </p:txBody>
      </p:sp>
      <p:pic>
        <p:nvPicPr>
          <p:cNvPr id="4" name="Image 3" descr="Une image contenant herbe, chien, plein air, plante&#10;&#10;Description générée automatiquement">
            <a:extLst>
              <a:ext uri="{FF2B5EF4-FFF2-40B4-BE49-F238E27FC236}">
                <a16:creationId xmlns:a16="http://schemas.microsoft.com/office/drawing/2014/main" id="{F78FBF30-0965-AC1A-AC78-58F89D512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5486400"/>
            <a:ext cx="3175000" cy="2108200"/>
          </a:xfrm>
          <a:prstGeom prst="rect">
            <a:avLst/>
          </a:prstGeom>
        </p:spPr>
      </p:pic>
      <p:pic>
        <p:nvPicPr>
          <p:cNvPr id="6" name="Image 5" descr="Une image contenant mammifère, herbe, chien, Race de chien&#10;&#10;Description générée automatiquement">
            <a:extLst>
              <a:ext uri="{FF2B5EF4-FFF2-40B4-BE49-F238E27FC236}">
                <a16:creationId xmlns:a16="http://schemas.microsoft.com/office/drawing/2014/main" id="{E9DCC6CB-EAA3-ADAE-D916-0F4547D63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600700"/>
            <a:ext cx="2286000" cy="1879600"/>
          </a:xfrm>
          <a:prstGeom prst="rect">
            <a:avLst/>
          </a:prstGeom>
        </p:spPr>
      </p:pic>
      <p:pic>
        <p:nvPicPr>
          <p:cNvPr id="8" name="Image 7" descr="Une image contenant mammifère, loup, plein air, canidés&#10;&#10;Description générée automatiquement">
            <a:extLst>
              <a:ext uri="{FF2B5EF4-FFF2-40B4-BE49-F238E27FC236}">
                <a16:creationId xmlns:a16="http://schemas.microsoft.com/office/drawing/2014/main" id="{CA4C83DE-BD6E-6261-F8FA-4A5DAD683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1200" y="4953000"/>
            <a:ext cx="2108200" cy="3175000"/>
          </a:xfrm>
          <a:prstGeom prst="rect">
            <a:avLst/>
          </a:prstGeom>
        </p:spPr>
      </p:pic>
      <p:sp>
        <p:nvSpPr>
          <p:cNvPr id="9" name="ZoneTexte 8">
            <a:extLst>
              <a:ext uri="{FF2B5EF4-FFF2-40B4-BE49-F238E27FC236}">
                <a16:creationId xmlns:a16="http://schemas.microsoft.com/office/drawing/2014/main" id="{06E0324B-0712-EA54-75F6-B7653EFB841A}"/>
              </a:ext>
            </a:extLst>
          </p:cNvPr>
          <p:cNvSpPr txBox="1"/>
          <p:nvPr/>
        </p:nvSpPr>
        <p:spPr>
          <a:xfrm>
            <a:off x="3124200" y="7810500"/>
            <a:ext cx="2819400" cy="369332"/>
          </a:xfrm>
          <a:prstGeom prst="rect">
            <a:avLst/>
          </a:prstGeom>
          <a:noFill/>
        </p:spPr>
        <p:txBody>
          <a:bodyPr wrap="square" rtlCol="0">
            <a:spAutoFit/>
          </a:bodyPr>
          <a:lstStyle/>
          <a:p>
            <a:r>
              <a:rPr lang="fr-FR" dirty="0"/>
              <a:t>Chihuahua</a:t>
            </a:r>
          </a:p>
        </p:txBody>
      </p:sp>
      <p:sp>
        <p:nvSpPr>
          <p:cNvPr id="10" name="ZoneTexte 9">
            <a:extLst>
              <a:ext uri="{FF2B5EF4-FFF2-40B4-BE49-F238E27FC236}">
                <a16:creationId xmlns:a16="http://schemas.microsoft.com/office/drawing/2014/main" id="{E2AA505D-A445-80DB-8100-65E1549D7DE1}"/>
              </a:ext>
            </a:extLst>
          </p:cNvPr>
          <p:cNvSpPr txBox="1"/>
          <p:nvPr/>
        </p:nvSpPr>
        <p:spPr>
          <a:xfrm>
            <a:off x="8229600" y="7734300"/>
            <a:ext cx="2209800" cy="369332"/>
          </a:xfrm>
          <a:prstGeom prst="rect">
            <a:avLst/>
          </a:prstGeom>
          <a:noFill/>
        </p:spPr>
        <p:txBody>
          <a:bodyPr wrap="square" rtlCol="0">
            <a:spAutoFit/>
          </a:bodyPr>
          <a:lstStyle/>
          <a:p>
            <a:r>
              <a:rPr lang="fr-FR" dirty="0"/>
              <a:t>Boxer</a:t>
            </a:r>
          </a:p>
        </p:txBody>
      </p:sp>
      <p:sp>
        <p:nvSpPr>
          <p:cNvPr id="11" name="ZoneTexte 10">
            <a:extLst>
              <a:ext uri="{FF2B5EF4-FFF2-40B4-BE49-F238E27FC236}">
                <a16:creationId xmlns:a16="http://schemas.microsoft.com/office/drawing/2014/main" id="{2CAD79F5-1D2E-8ED2-F6F1-4DB39F76239D}"/>
              </a:ext>
            </a:extLst>
          </p:cNvPr>
          <p:cNvSpPr txBox="1"/>
          <p:nvPr/>
        </p:nvSpPr>
        <p:spPr>
          <a:xfrm>
            <a:off x="12039600" y="8376396"/>
            <a:ext cx="2819400" cy="369332"/>
          </a:xfrm>
          <a:prstGeom prst="rect">
            <a:avLst/>
          </a:prstGeom>
          <a:noFill/>
        </p:spPr>
        <p:txBody>
          <a:bodyPr wrap="square" rtlCol="0">
            <a:spAutoFit/>
          </a:bodyPr>
          <a:lstStyle/>
          <a:p>
            <a:r>
              <a:rPr lang="fr-FR" dirty="0"/>
              <a:t>Eskimo dog</a:t>
            </a:r>
          </a:p>
        </p:txBody>
      </p:sp>
    </p:spTree>
    <p:extLst>
      <p:ext uri="{BB962C8B-B14F-4D97-AF65-F5344CB8AC3E}">
        <p14:creationId xmlns:p14="http://schemas.microsoft.com/office/powerpoint/2010/main" val="379310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68187" y="5722876"/>
            <a:ext cx="7315200"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contraste </a:t>
            </a:r>
            <a:r>
              <a:rPr lang="fr-FR" b="0" dirty="0">
                <a:effectLst/>
                <a:latin typeface="Arial" panose="020B0604020202020204" pitchFamily="34" charset="0"/>
                <a:cs typeface="Arial" panose="020B0604020202020204" pitchFamily="34" charset="0"/>
              </a:rPr>
              <a:t>dans le prétraitement d'images consiste à ajuster la différence entre les zones claires et sombres d'une image pour améliorer la visibilité des détails.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ZoneTexte 4">
            <a:extLst>
              <a:ext uri="{FF2B5EF4-FFF2-40B4-BE49-F238E27FC236}">
                <a16:creationId xmlns:a16="http://schemas.microsoft.com/office/drawing/2014/main" id="{CD9E4AD4-AA5C-B377-5854-21A417B3A392}"/>
              </a:ext>
            </a:extLst>
          </p:cNvPr>
          <p:cNvSpPr txBox="1"/>
          <p:nvPr/>
        </p:nvSpPr>
        <p:spPr>
          <a:xfrm>
            <a:off x="10057359" y="5619571"/>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a:t>
            </a:r>
            <a:r>
              <a:rPr lang="fr-FR" b="1" dirty="0" err="1">
                <a:effectLst/>
                <a:latin typeface="Arial" panose="020B0604020202020204" pitchFamily="34" charset="0"/>
                <a:cs typeface="Arial" panose="020B0604020202020204" pitchFamily="34" charset="0"/>
              </a:rPr>
              <a:t>equalization</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dans le prétraitement d'images consiste à redistribuer les niveaux de gris pour uniformiser l'histogramme et améliorer le contraste de l'image.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
            <a:extLst>
              <a:ext uri="{FF2B5EF4-FFF2-40B4-BE49-F238E27FC236}">
                <a16:creationId xmlns:a16="http://schemas.microsoft.com/office/drawing/2014/main" id="{EA885B68-2479-7049-A18E-CC4407932D65}"/>
              </a:ext>
            </a:extLst>
          </p:cNvPr>
          <p:cNvSpPr/>
          <p:nvPr/>
        </p:nvSpPr>
        <p:spPr>
          <a:xfrm rot="-2019623">
            <a:off x="9440680"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2" name="Image 1">
            <a:extLst>
              <a:ext uri="{FF2B5EF4-FFF2-40B4-BE49-F238E27FC236}">
                <a16:creationId xmlns:a16="http://schemas.microsoft.com/office/drawing/2014/main" id="{8CF43247-6B1B-7AA4-F009-95E67B91D43D}"/>
              </a:ext>
            </a:extLst>
          </p:cNvPr>
          <p:cNvPicPr>
            <a:picLocks noChangeAspect="1"/>
          </p:cNvPicPr>
          <p:nvPr/>
        </p:nvPicPr>
        <p:blipFill>
          <a:blip r:embed="rId4"/>
          <a:stretch>
            <a:fillRect/>
          </a:stretch>
        </p:blipFill>
        <p:spPr>
          <a:xfrm>
            <a:off x="968188" y="6819900"/>
            <a:ext cx="7315199" cy="2408902"/>
          </a:xfrm>
          <a:prstGeom prst="rect">
            <a:avLst/>
          </a:prstGeom>
        </p:spPr>
      </p:pic>
      <p:pic>
        <p:nvPicPr>
          <p:cNvPr id="11" name="Image 10">
            <a:extLst>
              <a:ext uri="{FF2B5EF4-FFF2-40B4-BE49-F238E27FC236}">
                <a16:creationId xmlns:a16="http://schemas.microsoft.com/office/drawing/2014/main" id="{4B98BF51-3103-0460-4A97-48A715AC5C8E}"/>
              </a:ext>
            </a:extLst>
          </p:cNvPr>
          <p:cNvPicPr>
            <a:picLocks noChangeAspect="1"/>
          </p:cNvPicPr>
          <p:nvPr/>
        </p:nvPicPr>
        <p:blipFill>
          <a:blip r:embed="rId5"/>
          <a:stretch>
            <a:fillRect/>
          </a:stretch>
        </p:blipFill>
        <p:spPr>
          <a:xfrm>
            <a:off x="10004614" y="6769714"/>
            <a:ext cx="7467600" cy="2459088"/>
          </a:xfrm>
          <a:prstGeom prst="rect">
            <a:avLst/>
          </a:prstGeom>
        </p:spPr>
      </p:pic>
      <p:sp>
        <p:nvSpPr>
          <p:cNvPr id="4" name="ZoneTexte 3">
            <a:extLst>
              <a:ext uri="{FF2B5EF4-FFF2-40B4-BE49-F238E27FC236}">
                <a16:creationId xmlns:a16="http://schemas.microsoft.com/office/drawing/2014/main" id="{AC2FFCAD-7D73-8EA7-85F0-44449E2EE6AB}"/>
              </a:ext>
            </a:extLst>
          </p:cNvPr>
          <p:cNvSpPr txBox="1"/>
          <p:nvPr/>
        </p:nvSpPr>
        <p:spPr>
          <a:xfrm>
            <a:off x="1752600" y="1350032"/>
            <a:ext cx="13868400" cy="3170099"/>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Cette étape consiste à appliquer diverses techniques pour améliorer la qualité des données d'entraînement et ainsi optimiser les performances du modèle. Parmi ces techniques, nous utiliserons :</a:t>
            </a:r>
          </a:p>
          <a:p>
            <a:r>
              <a:rPr lang="fr-FR" sz="2000" dirty="0">
                <a:latin typeface="Arial" panose="020B0604020202020204" pitchFamily="34" charset="0"/>
                <a:cs typeface="Arial" panose="020B0604020202020204" pitchFamily="34" charset="0"/>
              </a:rPr>
              <a:t>Ces techniques sont essentielles pour plusieurs raisons :</a:t>
            </a:r>
          </a:p>
          <a:p>
            <a:endParaRPr lang="fr-FR" sz="2000" dirty="0">
              <a:latin typeface="Arial" panose="020B0604020202020204" pitchFamily="34" charset="0"/>
              <a:cs typeface="Arial" panose="020B0604020202020204" pitchFamily="34" charset="0"/>
            </a:endParaRPr>
          </a:p>
          <a:p>
            <a:r>
              <a:rPr lang="fr-FR" sz="2000" b="1" dirty="0">
                <a:latin typeface="Arial" panose="020B0604020202020204" pitchFamily="34" charset="0"/>
                <a:cs typeface="Arial" panose="020B0604020202020204" pitchFamily="34" charset="0"/>
              </a:rPr>
              <a:t>Amélioration de la Robustesse</a:t>
            </a:r>
            <a:r>
              <a:rPr lang="fr-FR" sz="2000" dirty="0">
                <a:latin typeface="Arial" panose="020B0604020202020204" pitchFamily="34" charset="0"/>
                <a:cs typeface="Arial" panose="020B0604020202020204" pitchFamily="34" charset="0"/>
              </a:rPr>
              <a:t> : Elles permettent au modèle de généraliser mieux en lui fournissant des variations d'images qu'il pourrait rencontrer en pratique.</a:t>
            </a:r>
          </a:p>
          <a:p>
            <a:r>
              <a:rPr lang="fr-FR" sz="2000" b="1" dirty="0">
                <a:latin typeface="Arial" panose="020B0604020202020204" pitchFamily="34" charset="0"/>
                <a:cs typeface="Arial" panose="020B0604020202020204" pitchFamily="34" charset="0"/>
              </a:rPr>
              <a:t>Réduction du Surapprentissage</a:t>
            </a:r>
            <a:r>
              <a:rPr lang="fr-FR" sz="2000" dirty="0">
                <a:latin typeface="Arial" panose="020B0604020202020204" pitchFamily="34" charset="0"/>
                <a:cs typeface="Arial" panose="020B0604020202020204" pitchFamily="34" charset="0"/>
              </a:rPr>
              <a:t> : En augmentant le nombre de données d'entraînement, on réduit le risque que le modèle surapprenne des détails spécifiques aux images d'entraînement.</a:t>
            </a:r>
          </a:p>
          <a:p>
            <a:r>
              <a:rPr lang="fr-FR" sz="2000" b="1" dirty="0">
                <a:latin typeface="Arial" panose="020B0604020202020204" pitchFamily="34" charset="0"/>
                <a:cs typeface="Arial" panose="020B0604020202020204" pitchFamily="34" charset="0"/>
              </a:rPr>
              <a:t>Optimisation des Performances</a:t>
            </a:r>
            <a:r>
              <a:rPr lang="fr-FR" sz="2000" dirty="0">
                <a:latin typeface="Arial" panose="020B0604020202020204" pitchFamily="34" charset="0"/>
                <a:cs typeface="Arial" panose="020B0604020202020204" pitchFamily="34" charset="0"/>
              </a:rPr>
              <a:t> : Un bon prétraitement accélère la convergence de l'algorithme et améliore la précision des prédictions.</a:t>
            </a:r>
          </a:p>
        </p:txBody>
      </p:sp>
      <p:sp>
        <p:nvSpPr>
          <p:cNvPr id="6" name="Freeform 5">
            <a:extLst>
              <a:ext uri="{FF2B5EF4-FFF2-40B4-BE49-F238E27FC236}">
                <a16:creationId xmlns:a16="http://schemas.microsoft.com/office/drawing/2014/main" id="{FCC51125-55D5-6DD2-8BF2-ED6FEC4F8B27}"/>
              </a:ext>
            </a:extLst>
          </p:cNvPr>
          <p:cNvSpPr/>
          <p:nvPr/>
        </p:nvSpPr>
        <p:spPr>
          <a:xfrm rot="-2019623">
            <a:off x="351509" y="5770011"/>
            <a:ext cx="507251" cy="35796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30542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22574" y="1775866"/>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Preparation des images</a:t>
            </a:r>
          </a:p>
        </p:txBody>
      </p:sp>
      <p:sp>
        <p:nvSpPr>
          <p:cNvPr id="3" name="ZoneTexte 2">
            <a:extLst>
              <a:ext uri="{FF2B5EF4-FFF2-40B4-BE49-F238E27FC236}">
                <a16:creationId xmlns:a16="http://schemas.microsoft.com/office/drawing/2014/main" id="{6AE5F8D8-4832-D087-0CE0-A59CB890EB7D}"/>
              </a:ext>
            </a:extLst>
          </p:cNvPr>
          <p:cNvSpPr txBox="1"/>
          <p:nvPr/>
        </p:nvSpPr>
        <p:spPr>
          <a:xfrm>
            <a:off x="990600" y="1788974"/>
            <a:ext cx="7315200" cy="1200329"/>
          </a:xfrm>
          <a:prstGeom prst="rect">
            <a:avLst/>
          </a:prstGeom>
          <a:noFill/>
        </p:spPr>
        <p:txBody>
          <a:bodyPr wrap="square" rtlCol="0">
            <a:spAutoFit/>
          </a:bodyPr>
          <a:lstStyle/>
          <a:p>
            <a:r>
              <a:rPr lang="fr-FR" b="1" dirty="0">
                <a:effectLst/>
                <a:latin typeface="Arial" panose="020B0604020202020204" pitchFamily="34" charset="0"/>
                <a:ea typeface="Bodoni Ornaments" pitchFamily="2" charset="0"/>
                <a:cs typeface="Arial" panose="020B0604020202020204" pitchFamily="34" charset="0"/>
              </a:rPr>
              <a:t>Le </a:t>
            </a:r>
            <a:r>
              <a:rPr lang="fr-FR" b="1" dirty="0" err="1">
                <a:effectLst/>
                <a:latin typeface="Arial" panose="020B0604020202020204" pitchFamily="34" charset="0"/>
                <a:ea typeface="Bodoni Ornaments" pitchFamily="2" charset="0"/>
                <a:cs typeface="Arial" panose="020B0604020202020204" pitchFamily="34" charset="0"/>
              </a:rPr>
              <a:t>Cropping</a:t>
            </a:r>
            <a:r>
              <a:rPr lang="fr-FR" dirty="0">
                <a:effectLst/>
                <a:latin typeface="Arial" panose="020B0604020202020204" pitchFamily="34" charset="0"/>
                <a:ea typeface="Bodoni Ornaments" pitchFamily="2" charset="0"/>
                <a:cs typeface="Arial" panose="020B0604020202020204" pitchFamily="34" charset="0"/>
              </a:rPr>
              <a:t> consiste à découper une partie spécifique d'une image pour se concentrer sur une région d'intérêt ou supprimer des éléments indésirables.</a:t>
            </a:r>
          </a:p>
          <a:p>
            <a:endParaRPr lang="fr-FR" dirty="0"/>
          </a:p>
        </p:txBody>
      </p:sp>
      <p:pic>
        <p:nvPicPr>
          <p:cNvPr id="4" name="Image 3">
            <a:extLst>
              <a:ext uri="{FF2B5EF4-FFF2-40B4-BE49-F238E27FC236}">
                <a16:creationId xmlns:a16="http://schemas.microsoft.com/office/drawing/2014/main" id="{9D8BEA03-F1FE-8560-0CF6-A873F1B2A984}"/>
              </a:ext>
            </a:extLst>
          </p:cNvPr>
          <p:cNvPicPr>
            <a:picLocks noChangeAspect="1"/>
          </p:cNvPicPr>
          <p:nvPr/>
        </p:nvPicPr>
        <p:blipFill>
          <a:blip r:embed="rId4"/>
          <a:stretch>
            <a:fillRect/>
          </a:stretch>
        </p:blipFill>
        <p:spPr>
          <a:xfrm>
            <a:off x="1006549" y="2989303"/>
            <a:ext cx="6356219" cy="2482954"/>
          </a:xfrm>
          <a:prstGeom prst="rect">
            <a:avLst/>
          </a:prstGeom>
        </p:spPr>
      </p:pic>
      <p:sp>
        <p:nvSpPr>
          <p:cNvPr id="5" name="ZoneTexte 4">
            <a:extLst>
              <a:ext uri="{FF2B5EF4-FFF2-40B4-BE49-F238E27FC236}">
                <a16:creationId xmlns:a16="http://schemas.microsoft.com/office/drawing/2014/main" id="{CD9E4AD4-AA5C-B377-5854-21A417B3A392}"/>
              </a:ext>
            </a:extLst>
          </p:cNvPr>
          <p:cNvSpPr txBox="1"/>
          <p:nvPr/>
        </p:nvSpPr>
        <p:spPr>
          <a:xfrm>
            <a:off x="9982203" y="1788974"/>
            <a:ext cx="7691164" cy="1200329"/>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Mirroring </a:t>
            </a:r>
            <a:r>
              <a:rPr lang="fr-FR" dirty="0">
                <a:latin typeface="Arial" panose="020B0604020202020204" pitchFamily="34" charset="0"/>
                <a:cs typeface="Arial" panose="020B0604020202020204" pitchFamily="34" charset="0"/>
              </a:rPr>
              <a:t>p</a:t>
            </a:r>
            <a:r>
              <a:rPr lang="fr-FR" dirty="0">
                <a:effectLst/>
                <a:latin typeface="Arial" panose="020B0604020202020204" pitchFamily="34" charset="0"/>
                <a:cs typeface="Arial" panose="020B0604020202020204" pitchFamily="34" charset="0"/>
              </a:rPr>
              <a:t>ermet de créer une image miroir en inversant l'image original horizontalement ou verticalement pour augmenter les données et améliorer la robustesse des modèles.</a:t>
            </a:r>
          </a:p>
          <a:p>
            <a:endParaRPr lang="fr-FR" dirty="0"/>
          </a:p>
        </p:txBody>
      </p:sp>
      <p:pic>
        <p:nvPicPr>
          <p:cNvPr id="6" name="Image 5">
            <a:extLst>
              <a:ext uri="{FF2B5EF4-FFF2-40B4-BE49-F238E27FC236}">
                <a16:creationId xmlns:a16="http://schemas.microsoft.com/office/drawing/2014/main" id="{72611A77-F77A-74F5-81D7-F95D960934AB}"/>
              </a:ext>
            </a:extLst>
          </p:cNvPr>
          <p:cNvPicPr>
            <a:picLocks noChangeAspect="1"/>
          </p:cNvPicPr>
          <p:nvPr/>
        </p:nvPicPr>
        <p:blipFill>
          <a:blip r:embed="rId5"/>
          <a:stretch>
            <a:fillRect/>
          </a:stretch>
        </p:blipFill>
        <p:spPr>
          <a:xfrm>
            <a:off x="9982202" y="2989303"/>
            <a:ext cx="6839852" cy="2252370"/>
          </a:xfrm>
          <a:prstGeom prst="rect">
            <a:avLst/>
          </a:prstGeom>
        </p:spPr>
      </p:pic>
      <p:sp>
        <p:nvSpPr>
          <p:cNvPr id="7" name="ZoneTexte 6">
            <a:extLst>
              <a:ext uri="{FF2B5EF4-FFF2-40B4-BE49-F238E27FC236}">
                <a16:creationId xmlns:a16="http://schemas.microsoft.com/office/drawing/2014/main" id="{73A8F64F-EE64-DE6E-866C-6DB874163D2F}"/>
              </a:ext>
            </a:extLst>
          </p:cNvPr>
          <p:cNvSpPr txBox="1"/>
          <p:nvPr/>
        </p:nvSpPr>
        <p:spPr>
          <a:xfrm>
            <a:off x="1093149" y="6136227"/>
            <a:ext cx="6815649" cy="1477328"/>
          </a:xfrm>
          <a:prstGeom prst="rect">
            <a:avLst/>
          </a:prstGeom>
          <a:noFill/>
        </p:spPr>
        <p:txBody>
          <a:bodyPr wrap="square" rtlCol="0">
            <a:spAutoFit/>
          </a:bodyPr>
          <a:lstStyle/>
          <a:p>
            <a:r>
              <a:rPr lang="fr-FR" b="1" dirty="0">
                <a:effectLst/>
                <a:latin typeface="Arial" panose="020B0604020202020204" pitchFamily="34" charset="0"/>
                <a:cs typeface="Arial" panose="020B0604020202020204" pitchFamily="34" charset="0"/>
              </a:rPr>
              <a:t>Le </a:t>
            </a:r>
            <a:r>
              <a:rPr lang="fr-FR" b="1" dirty="0" err="1">
                <a:effectLst/>
                <a:latin typeface="Arial" panose="020B0604020202020204" pitchFamily="34" charset="0"/>
                <a:cs typeface="Arial" panose="020B0604020202020204" pitchFamily="34" charset="0"/>
              </a:rPr>
              <a:t>whitening</a:t>
            </a:r>
            <a:r>
              <a:rPr lang="fr-FR" b="1" dirty="0">
                <a:effectLst/>
                <a:latin typeface="Arial" panose="020B0604020202020204" pitchFamily="34" charset="0"/>
                <a:cs typeface="Arial" panose="020B0604020202020204" pitchFamily="34" charset="0"/>
              </a:rPr>
              <a:t> </a:t>
            </a:r>
            <a:r>
              <a:rPr lang="fr-FR" b="0" dirty="0">
                <a:effectLst/>
                <a:latin typeface="Arial" panose="020B0604020202020204" pitchFamily="34" charset="0"/>
                <a:cs typeface="Arial" panose="020B0604020202020204" pitchFamily="34" charset="0"/>
              </a:rPr>
              <a:t>consiste à normaliser les valeurs des pixels pour avoir une moyenne de zéro et une variance unitaire, réduisant ainsi les redondances et améliorant les performances des algorithmes d'apprentissage.</a:t>
            </a:r>
          </a:p>
          <a:p>
            <a:endParaRPr lang="fr-FR" dirty="0"/>
          </a:p>
        </p:txBody>
      </p:sp>
      <p:pic>
        <p:nvPicPr>
          <p:cNvPr id="8" name="Image 7">
            <a:extLst>
              <a:ext uri="{FF2B5EF4-FFF2-40B4-BE49-F238E27FC236}">
                <a16:creationId xmlns:a16="http://schemas.microsoft.com/office/drawing/2014/main" id="{3F1B40D8-EA84-7741-1791-39564835D299}"/>
              </a:ext>
            </a:extLst>
          </p:cNvPr>
          <p:cNvPicPr>
            <a:picLocks noChangeAspect="1"/>
          </p:cNvPicPr>
          <p:nvPr/>
        </p:nvPicPr>
        <p:blipFill>
          <a:blip r:embed="rId6"/>
          <a:stretch>
            <a:fillRect/>
          </a:stretch>
        </p:blipFill>
        <p:spPr>
          <a:xfrm>
            <a:off x="1129092" y="7500003"/>
            <a:ext cx="6779706" cy="2232564"/>
          </a:xfrm>
          <a:prstGeom prst="rect">
            <a:avLst/>
          </a:prstGeom>
        </p:spPr>
      </p:pic>
      <p:sp>
        <p:nvSpPr>
          <p:cNvPr id="9" name="Freeform 5">
            <a:extLst>
              <a:ext uri="{FF2B5EF4-FFF2-40B4-BE49-F238E27FC236}">
                <a16:creationId xmlns:a16="http://schemas.microsoft.com/office/drawing/2014/main" id="{A4E4E95D-DBB7-B2D2-2671-DD7F9862A12E}"/>
              </a:ext>
            </a:extLst>
          </p:cNvPr>
          <p:cNvSpPr/>
          <p:nvPr/>
        </p:nvSpPr>
        <p:spPr>
          <a:xfrm rot="-2019623">
            <a:off x="158518" y="6220438"/>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0" name="Freeform 5">
            <a:extLst>
              <a:ext uri="{FF2B5EF4-FFF2-40B4-BE49-F238E27FC236}">
                <a16:creationId xmlns:a16="http://schemas.microsoft.com/office/drawing/2014/main" id="{EA885B68-2479-7049-A18E-CC4407932D65}"/>
              </a:ext>
            </a:extLst>
          </p:cNvPr>
          <p:cNvSpPr/>
          <p:nvPr/>
        </p:nvSpPr>
        <p:spPr>
          <a:xfrm rot="-2019623">
            <a:off x="9024033" y="1775867"/>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pic>
        <p:nvPicPr>
          <p:cNvPr id="2" name="Image 1">
            <a:extLst>
              <a:ext uri="{FF2B5EF4-FFF2-40B4-BE49-F238E27FC236}">
                <a16:creationId xmlns:a16="http://schemas.microsoft.com/office/drawing/2014/main" id="{0D9ED572-C00E-D221-FF5F-B499D4A54C53}"/>
              </a:ext>
            </a:extLst>
          </p:cNvPr>
          <p:cNvPicPr>
            <a:picLocks noChangeAspect="1"/>
          </p:cNvPicPr>
          <p:nvPr/>
        </p:nvPicPr>
        <p:blipFill>
          <a:blip r:embed="rId7"/>
          <a:stretch>
            <a:fillRect/>
          </a:stretch>
        </p:blipFill>
        <p:spPr>
          <a:xfrm>
            <a:off x="9973043" y="7507979"/>
            <a:ext cx="6839852" cy="2252370"/>
          </a:xfrm>
          <a:prstGeom prst="rect">
            <a:avLst/>
          </a:prstGeom>
        </p:spPr>
      </p:pic>
      <p:sp>
        <p:nvSpPr>
          <p:cNvPr id="12" name="Freeform 5">
            <a:extLst>
              <a:ext uri="{FF2B5EF4-FFF2-40B4-BE49-F238E27FC236}">
                <a16:creationId xmlns:a16="http://schemas.microsoft.com/office/drawing/2014/main" id="{9EB8746C-A3D0-AD67-FCFB-5393E425D53A}"/>
              </a:ext>
            </a:extLst>
          </p:cNvPr>
          <p:cNvSpPr/>
          <p:nvPr/>
        </p:nvSpPr>
        <p:spPr>
          <a:xfrm rot="-2019623">
            <a:off x="9002468" y="5862707"/>
            <a:ext cx="871037" cy="622649"/>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3" name="ZoneTexte 12">
            <a:extLst>
              <a:ext uri="{FF2B5EF4-FFF2-40B4-BE49-F238E27FC236}">
                <a16:creationId xmlns:a16="http://schemas.microsoft.com/office/drawing/2014/main" id="{2056F700-B210-C0E5-F7B1-887251F2477B}"/>
              </a:ext>
            </a:extLst>
          </p:cNvPr>
          <p:cNvSpPr txBox="1"/>
          <p:nvPr/>
        </p:nvSpPr>
        <p:spPr>
          <a:xfrm>
            <a:off x="10062841" y="6134431"/>
            <a:ext cx="7430239" cy="646331"/>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Le </a:t>
            </a:r>
            <a:r>
              <a:rPr lang="fr-FR" b="1" dirty="0" err="1">
                <a:latin typeface="Arial" panose="020B0604020202020204" pitchFamily="34" charset="0"/>
                <a:cs typeface="Arial" panose="020B0604020202020204" pitchFamily="34" charset="0"/>
              </a:rPr>
              <a:t>Resizing</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Adapte la taille des images à celle requise par le modèle, </a:t>
            </a:r>
          </a:p>
          <a:p>
            <a:r>
              <a:rPr lang="fr-FR" dirty="0">
                <a:latin typeface="Arial" panose="020B0604020202020204" pitchFamily="34" charset="0"/>
                <a:cs typeface="Arial" panose="020B0604020202020204" pitchFamily="34" charset="0"/>
              </a:rPr>
              <a:t>facilitant ainsi leur traitement.</a:t>
            </a:r>
          </a:p>
        </p:txBody>
      </p:sp>
    </p:spTree>
    <p:extLst>
      <p:ext uri="{BB962C8B-B14F-4D97-AF65-F5344CB8AC3E}">
        <p14:creationId xmlns:p14="http://schemas.microsoft.com/office/powerpoint/2010/main" val="27066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760066" y="683773"/>
            <a:ext cx="1423219" cy="955284"/>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rPr>
              <a:t>Etude de </a:t>
            </a:r>
            <a:r>
              <a:rPr kumimoji="0" lang="en-US" sz="4000" b="0" i="0" u="none" strike="noStrike" kern="1200" cap="none" spc="0" normalizeH="0" baseline="0" noProof="0" dirty="0" err="1">
                <a:ln>
                  <a:noFill/>
                </a:ln>
                <a:solidFill>
                  <a:schemeClr val="accent2">
                    <a:lumMod val="75000"/>
                  </a:schemeClr>
                </a:solidFill>
                <a:effectLst/>
                <a:uLnTx/>
                <a:uFillTx/>
                <a:latin typeface="Hagrid Text Heavy"/>
                <a:ea typeface="Hagrid Text Heavy"/>
                <a:cs typeface="Hagrid Text Heavy"/>
                <a:sym typeface="Hagrid Text Heavy"/>
              </a:rPr>
              <a:t>faisabilitée</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p:txBody>
      </p:sp>
      <p:pic>
        <p:nvPicPr>
          <p:cNvPr id="2" name="Image 1">
            <a:extLst>
              <a:ext uri="{FF2B5EF4-FFF2-40B4-BE49-F238E27FC236}">
                <a16:creationId xmlns:a16="http://schemas.microsoft.com/office/drawing/2014/main" id="{8CB476DF-26C7-5E30-094A-C184DDA424B8}"/>
              </a:ext>
            </a:extLst>
          </p:cNvPr>
          <p:cNvPicPr>
            <a:picLocks noChangeAspect="1"/>
          </p:cNvPicPr>
          <p:nvPr/>
        </p:nvPicPr>
        <p:blipFill>
          <a:blip r:embed="rId4"/>
          <a:stretch>
            <a:fillRect/>
          </a:stretch>
        </p:blipFill>
        <p:spPr>
          <a:xfrm>
            <a:off x="772691" y="2705100"/>
            <a:ext cx="4711700" cy="3479800"/>
          </a:xfrm>
          <a:prstGeom prst="rect">
            <a:avLst/>
          </a:prstGeom>
        </p:spPr>
      </p:pic>
      <p:pic>
        <p:nvPicPr>
          <p:cNvPr id="3" name="Image 2">
            <a:extLst>
              <a:ext uri="{FF2B5EF4-FFF2-40B4-BE49-F238E27FC236}">
                <a16:creationId xmlns:a16="http://schemas.microsoft.com/office/drawing/2014/main" id="{6F3506CE-CDF0-3265-B988-10495EA3D782}"/>
              </a:ext>
            </a:extLst>
          </p:cNvPr>
          <p:cNvPicPr>
            <a:picLocks noChangeAspect="1"/>
          </p:cNvPicPr>
          <p:nvPr/>
        </p:nvPicPr>
        <p:blipFill>
          <a:blip r:embed="rId5"/>
          <a:stretch>
            <a:fillRect/>
          </a:stretch>
        </p:blipFill>
        <p:spPr>
          <a:xfrm>
            <a:off x="7010400" y="2705100"/>
            <a:ext cx="4711700" cy="3646909"/>
          </a:xfrm>
          <a:prstGeom prst="rect">
            <a:avLst/>
          </a:prstGeom>
        </p:spPr>
      </p:pic>
      <p:pic>
        <p:nvPicPr>
          <p:cNvPr id="4" name="Image 3">
            <a:extLst>
              <a:ext uri="{FF2B5EF4-FFF2-40B4-BE49-F238E27FC236}">
                <a16:creationId xmlns:a16="http://schemas.microsoft.com/office/drawing/2014/main" id="{544F6EC0-6D67-B898-4593-02549A2B0D1D}"/>
              </a:ext>
            </a:extLst>
          </p:cNvPr>
          <p:cNvPicPr>
            <a:picLocks noChangeAspect="1"/>
          </p:cNvPicPr>
          <p:nvPr/>
        </p:nvPicPr>
        <p:blipFill>
          <a:blip r:embed="rId6"/>
          <a:stretch>
            <a:fillRect/>
          </a:stretch>
        </p:blipFill>
        <p:spPr>
          <a:xfrm>
            <a:off x="12801600" y="2705101"/>
            <a:ext cx="5105671" cy="3646908"/>
          </a:xfrm>
          <a:prstGeom prst="rect">
            <a:avLst/>
          </a:prstGeom>
        </p:spPr>
      </p:pic>
      <p:sp>
        <p:nvSpPr>
          <p:cNvPr id="6" name="ZoneTexte 5">
            <a:extLst>
              <a:ext uri="{FF2B5EF4-FFF2-40B4-BE49-F238E27FC236}">
                <a16:creationId xmlns:a16="http://schemas.microsoft.com/office/drawing/2014/main" id="{BA6452F3-B818-D768-F1C5-E26C797D8B68}"/>
              </a:ext>
            </a:extLst>
          </p:cNvPr>
          <p:cNvSpPr txBox="1"/>
          <p:nvPr/>
        </p:nvSpPr>
        <p:spPr>
          <a:xfrm>
            <a:off x="3580395" y="6951698"/>
            <a:ext cx="11571709" cy="1754326"/>
          </a:xfrm>
          <a:prstGeom prst="rect">
            <a:avLst/>
          </a:prstGeom>
          <a:noFill/>
        </p:spPr>
        <p:txBody>
          <a:bodyPr wrap="square" rtlCol="0">
            <a:spAutoFit/>
          </a:bodyPr>
          <a:lstStyle/>
          <a:p>
            <a:r>
              <a:rPr lang="fr-FR" b="1" dirty="0"/>
              <a:t>Séparation des Classes</a:t>
            </a:r>
            <a:r>
              <a:rPr lang="fr-FR" dirty="0"/>
              <a:t> : Les visualisations </a:t>
            </a:r>
            <a:r>
              <a:rPr lang="fr-FR" dirty="0" err="1"/>
              <a:t>t</a:t>
            </a:r>
            <a:r>
              <a:rPr lang="fr-FR" dirty="0"/>
              <a:t>-SNE montrent une séparation claire entre les trois races de chiens, ce qui suggère que les caractéristiques extraites par les modèles CNN seront discriminantes pour la classification.</a:t>
            </a:r>
          </a:p>
          <a:p>
            <a:endParaRPr lang="fr-FR" dirty="0"/>
          </a:p>
          <a:p>
            <a:r>
              <a:rPr lang="fr-FR" b="1" dirty="0"/>
              <a:t>Approche Viable</a:t>
            </a:r>
            <a:r>
              <a:rPr lang="fr-FR" dirty="0"/>
              <a:t> : Ces résultats confirment que l'utilisation de réseaux de neurones convolutifs (CNN) pour la classification des races de chiens est une approche viable. et justifient les prochaines étapes de développement du modèle de classification.</a:t>
            </a:r>
          </a:p>
        </p:txBody>
      </p:sp>
      <p:sp>
        <p:nvSpPr>
          <p:cNvPr id="9" name="ZoneTexte 8">
            <a:extLst>
              <a:ext uri="{FF2B5EF4-FFF2-40B4-BE49-F238E27FC236}">
                <a16:creationId xmlns:a16="http://schemas.microsoft.com/office/drawing/2014/main" id="{81B7B5C4-AE17-5964-49F3-D6D224FBAF69}"/>
              </a:ext>
            </a:extLst>
          </p:cNvPr>
          <p:cNvSpPr txBox="1"/>
          <p:nvPr/>
        </p:nvSpPr>
        <p:spPr>
          <a:xfrm>
            <a:off x="2328717" y="1409700"/>
            <a:ext cx="15044883" cy="914400"/>
          </a:xfrm>
          <a:prstGeom prst="rect">
            <a:avLst/>
          </a:prstGeom>
          <a:noFill/>
        </p:spPr>
        <p:txBody>
          <a:bodyPr wrap="square" rtlCol="0">
            <a:spAutoFit/>
          </a:bodyPr>
          <a:lstStyle/>
          <a:p>
            <a:r>
              <a:rPr lang="fr-FR" dirty="0"/>
              <a:t>résultats de l'algorithme </a:t>
            </a:r>
            <a:r>
              <a:rPr lang="fr-FR" dirty="0" err="1"/>
              <a:t>t</a:t>
            </a:r>
            <a:r>
              <a:rPr lang="fr-FR" dirty="0"/>
              <a:t>-SNE (</a:t>
            </a:r>
            <a:r>
              <a:rPr lang="fr-FR" dirty="0" err="1"/>
              <a:t>t</a:t>
            </a:r>
            <a:r>
              <a:rPr lang="fr-FR" dirty="0"/>
              <a:t>-Distributed </a:t>
            </a:r>
            <a:r>
              <a:rPr lang="fr-FR" dirty="0" err="1"/>
              <a:t>Stochastic</a:t>
            </a:r>
            <a:r>
              <a:rPr lang="fr-FR" dirty="0"/>
              <a:t> </a:t>
            </a:r>
            <a:r>
              <a:rPr lang="fr-FR" dirty="0" err="1"/>
              <a:t>Neighbor</a:t>
            </a:r>
            <a:r>
              <a:rPr lang="fr-FR" dirty="0"/>
              <a:t> </a:t>
            </a:r>
            <a:r>
              <a:rPr lang="fr-FR" dirty="0" err="1"/>
              <a:t>Embedding</a:t>
            </a:r>
            <a:r>
              <a:rPr lang="fr-FR" dirty="0"/>
              <a:t>) appliqué à notre jeu de données de trois races de chiens : Chihuahua, Boxer et Eskimo Dog. L'objectif de ces visualisations est d'évaluer la faisabilité de notre projet en vérifiant comment les classes se séparent visuellement après réduction de dimensionnalité.</a:t>
            </a:r>
          </a:p>
        </p:txBody>
      </p:sp>
    </p:spTree>
    <p:extLst>
      <p:ext uri="{BB962C8B-B14F-4D97-AF65-F5344CB8AC3E}">
        <p14:creationId xmlns:p14="http://schemas.microsoft.com/office/powerpoint/2010/main" val="201229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DD56898-38B2-DDDA-3B87-1FCFF7BCA499}"/>
              </a:ext>
            </a:extLst>
          </p:cNvPr>
          <p:cNvSpPr txBox="1"/>
          <p:nvPr/>
        </p:nvSpPr>
        <p:spPr>
          <a:xfrm>
            <a:off x="4191000" y="2171700"/>
            <a:ext cx="12192000" cy="1015663"/>
          </a:xfrm>
          <a:prstGeom prst="rect">
            <a:avLst/>
          </a:prstGeom>
          <a:noFill/>
        </p:spPr>
        <p:txBody>
          <a:bodyPr wrap="square">
            <a:spAutoFit/>
          </a:bodyPr>
          <a:lstStyle/>
          <a:p>
            <a:r>
              <a:rPr lang="fr-FR" sz="2000" dirty="0"/>
              <a:t>Les </a:t>
            </a:r>
            <a:r>
              <a:rPr lang="fr-FR" sz="2000" dirty="0" err="1"/>
              <a:t>Convolutional</a:t>
            </a:r>
            <a:r>
              <a:rPr lang="fr-FR" sz="2000" dirty="0"/>
              <a:t> Neural Networks (CNN), ou réseaux de neurones convolutifs en français, sont une classe de réseaux de neurones artificiels principalement utilisés pour le traitement et l'analyse d'images, bien qu'ils puissent également être appliqués à d'autres types de données.</a:t>
            </a:r>
          </a:p>
        </p:txBody>
      </p:sp>
      <p:sp>
        <p:nvSpPr>
          <p:cNvPr id="9" name="ZoneTexte 8">
            <a:extLst>
              <a:ext uri="{FF2B5EF4-FFF2-40B4-BE49-F238E27FC236}">
                <a16:creationId xmlns:a16="http://schemas.microsoft.com/office/drawing/2014/main" id="{BD094988-84B9-CFE2-59A3-3E653998BED9}"/>
              </a:ext>
            </a:extLst>
          </p:cNvPr>
          <p:cNvSpPr txBox="1"/>
          <p:nvPr/>
        </p:nvSpPr>
        <p:spPr>
          <a:xfrm>
            <a:off x="6477000" y="723900"/>
            <a:ext cx="7226465" cy="984885"/>
          </a:xfrm>
          <a:prstGeom prst="rect">
            <a:avLst/>
          </a:prstGeom>
          <a:noFill/>
        </p:spPr>
        <p:txBody>
          <a:bodyPr wrap="none" rtlCol="0">
            <a:spAutoFit/>
          </a:bodyPr>
          <a:lstStyle/>
          <a:p>
            <a:r>
              <a:rPr lang="en-US" sz="4000" dirty="0" err="1">
                <a:solidFill>
                  <a:schemeClr val="accent2">
                    <a:lumMod val="75000"/>
                  </a:schemeClr>
                </a:solidFill>
                <a:latin typeface="Hagrid Text Heavy"/>
                <a:ea typeface="Hagrid Text Heavy"/>
                <a:cs typeface="Hagrid Text Heavy"/>
                <a:sym typeface="Hagrid Text Heavy"/>
              </a:rPr>
              <a:t>Réseaux</a:t>
            </a:r>
            <a:r>
              <a:rPr lang="en-US" sz="4000" dirty="0">
                <a:solidFill>
                  <a:schemeClr val="accent2">
                    <a:lumMod val="75000"/>
                  </a:schemeClr>
                </a:solidFill>
                <a:latin typeface="Hagrid Text Heavy"/>
                <a:ea typeface="Hagrid Text Heavy"/>
                <a:cs typeface="Hagrid Text Heavy"/>
                <a:sym typeface="Hagrid Text Heavy"/>
              </a:rPr>
              <a:t> de </a:t>
            </a:r>
            <a:r>
              <a:rPr lang="en-US" sz="4000" dirty="0" err="1">
                <a:solidFill>
                  <a:schemeClr val="accent2">
                    <a:lumMod val="75000"/>
                  </a:schemeClr>
                </a:solidFill>
                <a:latin typeface="Hagrid Text Heavy"/>
                <a:ea typeface="Hagrid Text Heavy"/>
                <a:cs typeface="Hagrid Text Heavy"/>
                <a:sym typeface="Hagrid Text Heavy"/>
              </a:rPr>
              <a:t>neuronnes</a:t>
            </a:r>
            <a:r>
              <a:rPr lang="en-US" sz="4000" dirty="0">
                <a:solidFill>
                  <a:schemeClr val="accent2">
                    <a:lumMod val="75000"/>
                  </a:schemeClr>
                </a:solidFill>
                <a:latin typeface="Hagrid Text Heavy"/>
                <a:ea typeface="Hagrid Text Heavy"/>
                <a:cs typeface="Hagrid Text Heavy"/>
                <a:sym typeface="Hagrid Text Heavy"/>
              </a:rPr>
              <a:t> </a:t>
            </a:r>
            <a:r>
              <a:rPr lang="en-US" sz="4000" dirty="0" err="1">
                <a:solidFill>
                  <a:schemeClr val="accent2">
                    <a:lumMod val="75000"/>
                  </a:schemeClr>
                </a:solidFill>
                <a:latin typeface="Hagrid Text Heavy"/>
                <a:ea typeface="Hagrid Text Heavy"/>
                <a:cs typeface="Hagrid Text Heavy"/>
                <a:sym typeface="Hagrid Text Heavy"/>
              </a:rPr>
              <a:t>convolutifs</a:t>
            </a:r>
            <a:endParaRPr kumimoji="0" lang="en-US" sz="4000" b="0" i="0" u="none" strike="noStrike" kern="1200" cap="none" spc="0" normalizeH="0" baseline="0" noProof="0" dirty="0">
              <a:ln>
                <a:noFill/>
              </a:ln>
              <a:solidFill>
                <a:schemeClr val="accent2">
                  <a:lumMod val="75000"/>
                </a:schemeClr>
              </a:solidFill>
              <a:effectLst/>
              <a:uLnTx/>
              <a:uFillTx/>
              <a:latin typeface="Hagrid Text Heavy"/>
              <a:ea typeface="Hagrid Text Heavy"/>
              <a:cs typeface="Hagrid Text Heavy"/>
              <a:sym typeface="Hagrid Text Heavy"/>
            </a:endParaRPr>
          </a:p>
          <a:p>
            <a:endParaRPr lang="fr-FR" dirty="0"/>
          </a:p>
        </p:txBody>
      </p:sp>
      <p:pic>
        <p:nvPicPr>
          <p:cNvPr id="2050" name="Picture 2" descr="couches-cnn">
            <a:extLst>
              <a:ext uri="{FF2B5EF4-FFF2-40B4-BE49-F238E27FC236}">
                <a16:creationId xmlns:a16="http://schemas.microsoft.com/office/drawing/2014/main" id="{85606377-8386-0FC7-38BB-BDE41865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650278"/>
            <a:ext cx="6350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F7A04331-98FF-52C2-87D0-174B866BC53E}"/>
              </a:ext>
            </a:extLst>
          </p:cNvPr>
          <p:cNvSpPr txBox="1"/>
          <p:nvPr/>
        </p:nvSpPr>
        <p:spPr>
          <a:xfrm>
            <a:off x="4180114" y="6973628"/>
            <a:ext cx="6788910" cy="369332"/>
          </a:xfrm>
          <a:prstGeom prst="rect">
            <a:avLst/>
          </a:prstGeom>
          <a:noFill/>
        </p:spPr>
        <p:txBody>
          <a:bodyPr wrap="none" rtlCol="0">
            <a:spAutoFit/>
          </a:bodyPr>
          <a:lstStyle/>
          <a:p>
            <a:r>
              <a:rPr lang="fr-FR" dirty="0"/>
              <a:t>https://</a:t>
            </a:r>
            <a:r>
              <a:rPr lang="fr-FR" dirty="0" err="1"/>
              <a:t>www.jeveuxetredatascientist.fr</a:t>
            </a:r>
            <a:r>
              <a:rPr lang="fr-FR" dirty="0"/>
              <a:t>/</a:t>
            </a:r>
            <a:r>
              <a:rPr lang="fr-FR" dirty="0" err="1"/>
              <a:t>convolutional</a:t>
            </a:r>
            <a:r>
              <a:rPr lang="fr-FR" dirty="0"/>
              <a:t>-neural-network/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1161543" y="599438"/>
            <a:ext cx="996232" cy="91817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Création</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d’un CNN</a:t>
            </a:r>
          </a:p>
        </p:txBody>
      </p:sp>
      <p:pic>
        <p:nvPicPr>
          <p:cNvPr id="5" name="Image 4" descr="Une image contenant texte, logiciel, ordinateur, Logiciel multimédia&#10;&#10;Description générée automatiquement">
            <a:extLst>
              <a:ext uri="{FF2B5EF4-FFF2-40B4-BE49-F238E27FC236}">
                <a16:creationId xmlns:a16="http://schemas.microsoft.com/office/drawing/2014/main" id="{867FA2F7-17D3-4E37-4117-96A8124ADB21}"/>
              </a:ext>
            </a:extLst>
          </p:cNvPr>
          <p:cNvPicPr>
            <a:picLocks noChangeAspect="1"/>
          </p:cNvPicPr>
          <p:nvPr/>
        </p:nvPicPr>
        <p:blipFill rotWithShape="1">
          <a:blip r:embed="rId4">
            <a:extLst>
              <a:ext uri="{28A0092B-C50C-407E-A947-70E740481C1C}">
                <a14:useLocalDpi xmlns:a14="http://schemas.microsoft.com/office/drawing/2010/main" val="0"/>
              </a:ext>
            </a:extLst>
          </a:blip>
          <a:srcRect l="28431" t="26667" r="25490" b="34118"/>
          <a:stretch/>
        </p:blipFill>
        <p:spPr>
          <a:xfrm>
            <a:off x="5634228" y="1915298"/>
            <a:ext cx="7019544" cy="3733800"/>
          </a:xfrm>
          <a:prstGeom prst="rect">
            <a:avLst/>
          </a:prstGeom>
        </p:spPr>
      </p:pic>
      <p:sp>
        <p:nvSpPr>
          <p:cNvPr id="2" name="ZoneTexte 1">
            <a:extLst>
              <a:ext uri="{FF2B5EF4-FFF2-40B4-BE49-F238E27FC236}">
                <a16:creationId xmlns:a16="http://schemas.microsoft.com/office/drawing/2014/main" id="{355DF1CA-8ADF-C306-BB0F-D97EF0585DD4}"/>
              </a:ext>
            </a:extLst>
          </p:cNvPr>
          <p:cNvSpPr txBox="1"/>
          <p:nvPr/>
        </p:nvSpPr>
        <p:spPr>
          <a:xfrm>
            <a:off x="4038600" y="6667500"/>
            <a:ext cx="10591800" cy="1938992"/>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Ce modèle CNN est conçu pour extraire et apprendre les caractéristiques des images de chiens à travers plusieurs couches de convolution et de </a:t>
            </a:r>
            <a:r>
              <a:rPr lang="fr-FR" sz="2000" dirty="0" err="1">
                <a:latin typeface="Arial" panose="020B0604020202020204" pitchFamily="34" charset="0"/>
                <a:cs typeface="Arial" panose="020B0604020202020204" pitchFamily="34" charset="0"/>
              </a:rPr>
              <a:t>pooling</a:t>
            </a:r>
            <a:r>
              <a:rPr lang="fr-FR" sz="2000" dirty="0">
                <a:latin typeface="Arial" panose="020B0604020202020204" pitchFamily="34" charset="0"/>
                <a:cs typeface="Arial" panose="020B0604020202020204" pitchFamily="34" charset="0"/>
              </a:rPr>
              <a:t>. Les couches de convolution capturent les caractéristiques locales, les couches de </a:t>
            </a:r>
            <a:r>
              <a:rPr lang="fr-FR" sz="2000" dirty="0" err="1">
                <a:latin typeface="Arial" panose="020B0604020202020204" pitchFamily="34" charset="0"/>
                <a:cs typeface="Arial" panose="020B0604020202020204" pitchFamily="34" charset="0"/>
              </a:rPr>
              <a:t>pooling</a:t>
            </a:r>
            <a:r>
              <a:rPr lang="fr-FR" sz="2000" dirty="0">
                <a:latin typeface="Arial" panose="020B0604020202020204" pitchFamily="34" charset="0"/>
                <a:cs typeface="Arial" panose="020B0604020202020204" pitchFamily="34" charset="0"/>
              </a:rPr>
              <a:t> réduisent la dimensionnalité, et les couches denses finales permettent de faire la classification. L'ajout de la couche Dropout aide à régulariser le modèle et à éviter le surapprentissage, ce qui est essentiel pour obtenir de bonnes performances sur des données de test non vues.</a:t>
            </a:r>
          </a:p>
        </p:txBody>
      </p:sp>
    </p:spTree>
    <p:extLst>
      <p:ext uri="{BB962C8B-B14F-4D97-AF65-F5344CB8AC3E}">
        <p14:creationId xmlns:p14="http://schemas.microsoft.com/office/powerpoint/2010/main" val="265668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BDD"/>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5BD9B0F6-08A1-7EF7-AD52-A0B59E353CA0}"/>
              </a:ext>
            </a:extLst>
          </p:cNvPr>
          <p:cNvSpPr/>
          <p:nvPr/>
        </p:nvSpPr>
        <p:spPr>
          <a:xfrm rot="-2019623">
            <a:off x="4152076" y="5539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16" name="TextBox 2">
            <a:extLst>
              <a:ext uri="{FF2B5EF4-FFF2-40B4-BE49-F238E27FC236}">
                <a16:creationId xmlns:a16="http://schemas.microsoft.com/office/drawing/2014/main" id="{CAE452D6-8CFB-F6E0-530D-D8A84A59583B}"/>
              </a:ext>
            </a:extLst>
          </p:cNvPr>
          <p:cNvSpPr txBox="1"/>
          <p:nvPr/>
        </p:nvSpPr>
        <p:spPr>
          <a:xfrm>
            <a:off x="3886200" y="160372"/>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sans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pic>
        <p:nvPicPr>
          <p:cNvPr id="6" name="Image 5">
            <a:extLst>
              <a:ext uri="{FF2B5EF4-FFF2-40B4-BE49-F238E27FC236}">
                <a16:creationId xmlns:a16="http://schemas.microsoft.com/office/drawing/2014/main" id="{54E2C8E1-6FD2-07D5-C95D-B505E563DB1A}"/>
              </a:ext>
            </a:extLst>
          </p:cNvPr>
          <p:cNvPicPr>
            <a:picLocks noChangeAspect="1"/>
          </p:cNvPicPr>
          <p:nvPr/>
        </p:nvPicPr>
        <p:blipFill>
          <a:blip r:embed="rId4"/>
          <a:stretch>
            <a:fillRect/>
          </a:stretch>
        </p:blipFill>
        <p:spPr>
          <a:xfrm>
            <a:off x="2057400" y="1953398"/>
            <a:ext cx="6413500" cy="3238500"/>
          </a:xfrm>
          <a:prstGeom prst="rect">
            <a:avLst/>
          </a:prstGeom>
        </p:spPr>
      </p:pic>
      <p:pic>
        <p:nvPicPr>
          <p:cNvPr id="2" name="Image 1">
            <a:extLst>
              <a:ext uri="{FF2B5EF4-FFF2-40B4-BE49-F238E27FC236}">
                <a16:creationId xmlns:a16="http://schemas.microsoft.com/office/drawing/2014/main" id="{A8208FF1-C892-8E26-A334-E0621D13A59D}"/>
              </a:ext>
            </a:extLst>
          </p:cNvPr>
          <p:cNvPicPr>
            <a:picLocks noChangeAspect="1"/>
          </p:cNvPicPr>
          <p:nvPr/>
        </p:nvPicPr>
        <p:blipFill>
          <a:blip r:embed="rId5"/>
          <a:stretch>
            <a:fillRect/>
          </a:stretch>
        </p:blipFill>
        <p:spPr>
          <a:xfrm>
            <a:off x="2057400" y="6664005"/>
            <a:ext cx="6413500" cy="3238500"/>
          </a:xfrm>
          <a:prstGeom prst="rect">
            <a:avLst/>
          </a:prstGeom>
        </p:spPr>
      </p:pic>
      <p:sp>
        <p:nvSpPr>
          <p:cNvPr id="3" name="TextBox 2">
            <a:extLst>
              <a:ext uri="{FF2B5EF4-FFF2-40B4-BE49-F238E27FC236}">
                <a16:creationId xmlns:a16="http://schemas.microsoft.com/office/drawing/2014/main" id="{EF844A2F-A9E7-6583-04B3-FF4FF12BEF29}"/>
              </a:ext>
            </a:extLst>
          </p:cNvPr>
          <p:cNvSpPr txBox="1"/>
          <p:nvPr/>
        </p:nvSpPr>
        <p:spPr>
          <a:xfrm>
            <a:off x="3856074" y="5196723"/>
            <a:ext cx="10016741" cy="1001043"/>
          </a:xfrm>
          <a:prstGeom prst="rect">
            <a:avLst/>
          </a:prstGeom>
        </p:spPr>
        <p:txBody>
          <a:bodyPr lIns="0" tIns="0" rIns="0" bIns="0" rtlCol="0" anchor="t">
            <a:spAutoFit/>
          </a:bodyPr>
          <a:lstStyle/>
          <a:p>
            <a:pPr marL="0" marR="0" lvl="0" indent="0" algn="ctr" defTabSz="914400" rtl="0" eaLnBrk="1" fontAlgn="auto" latinLnBrk="0" hangingPunct="1">
              <a:lnSpc>
                <a:spcPts val="897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Résultats</a:t>
            </a:r>
            <a:r>
              <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rPr>
              <a:t> avec Data </a:t>
            </a:r>
            <a:r>
              <a:rPr kumimoji="0" lang="en-US" sz="4000" b="0" i="0" u="none" strike="noStrike" kern="1200" cap="none" spc="0" normalizeH="0" baseline="0" noProof="0" dirty="0" err="1">
                <a:ln>
                  <a:noFill/>
                </a:ln>
                <a:solidFill>
                  <a:srgbClr val="8E2020"/>
                </a:solidFill>
                <a:effectLst/>
                <a:uLnTx/>
                <a:uFillTx/>
                <a:latin typeface="Hagrid Text Heavy"/>
                <a:ea typeface="Hagrid Text Heavy"/>
                <a:cs typeface="Hagrid Text Heavy"/>
                <a:sym typeface="Hagrid Text Heavy"/>
              </a:rPr>
              <a:t>aumentation</a:t>
            </a:r>
            <a:endParaRPr kumimoji="0" lang="en-US" sz="4000" b="0" i="0" u="none" strike="noStrike" kern="1200" cap="none" spc="0" normalizeH="0" baseline="0" noProof="0" dirty="0">
              <a:ln>
                <a:noFill/>
              </a:ln>
              <a:solidFill>
                <a:srgbClr val="8E2020"/>
              </a:solidFill>
              <a:effectLst/>
              <a:uLnTx/>
              <a:uFillTx/>
              <a:latin typeface="Hagrid Text Heavy"/>
              <a:ea typeface="Hagrid Text Heavy"/>
              <a:cs typeface="Hagrid Text Heavy"/>
              <a:sym typeface="Hagrid Text Heavy"/>
            </a:endParaRPr>
          </a:p>
        </p:txBody>
      </p:sp>
      <p:sp>
        <p:nvSpPr>
          <p:cNvPr id="7" name="Freeform 5">
            <a:extLst>
              <a:ext uri="{FF2B5EF4-FFF2-40B4-BE49-F238E27FC236}">
                <a16:creationId xmlns:a16="http://schemas.microsoft.com/office/drawing/2014/main" id="{7E58442B-25CF-6172-ADA3-5F9EF8CE7AAA}"/>
              </a:ext>
            </a:extLst>
          </p:cNvPr>
          <p:cNvSpPr/>
          <p:nvPr/>
        </p:nvSpPr>
        <p:spPr>
          <a:xfrm rot="-2019623">
            <a:off x="4152077" y="5547769"/>
            <a:ext cx="811803" cy="662095"/>
          </a:xfrm>
          <a:custGeom>
            <a:avLst/>
            <a:gdLst/>
            <a:ahLst/>
            <a:cxnLst/>
            <a:rect l="l" t="t" r="r" b="b"/>
            <a:pathLst>
              <a:path w="4784491" h="3672097">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98010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1170</TotalTime>
  <Words>1219</Words>
  <Application>Microsoft Macintosh PowerPoint</Application>
  <PresentationFormat>Personnalisé</PresentationFormat>
  <Paragraphs>174</Paragraphs>
  <Slides>15</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Comfortaa Bold</vt:lpstr>
      <vt:lpstr>Hagrid Text Heavy</vt:lpstr>
      <vt:lpstr>Roboto</vt:lpstr>
      <vt:lpstr>Arial</vt:lpstr>
      <vt:lpstr>Calibri</vt:lpstr>
      <vt:lpstr>var(--colab-code-font-family)</vt:lpstr>
      <vt:lpstr>Michegar</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Care</dc:title>
  <cp:lastModifiedBy>Bahia Benali</cp:lastModifiedBy>
  <cp:revision>6</cp:revision>
  <dcterms:created xsi:type="dcterms:W3CDTF">2006-08-16T00:00:00Z</dcterms:created>
  <dcterms:modified xsi:type="dcterms:W3CDTF">2024-08-14T09:35:00Z</dcterms:modified>
  <dc:identifier>DAGNEaTanHA</dc:identifier>
</cp:coreProperties>
</file>